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51"/>
  </p:notesMasterIdLst>
  <p:sldIdLst>
    <p:sldId id="256" r:id="rId3"/>
    <p:sldId id="310" r:id="rId4"/>
    <p:sldId id="326" r:id="rId5"/>
    <p:sldId id="328" r:id="rId6"/>
    <p:sldId id="327" r:id="rId7"/>
    <p:sldId id="312" r:id="rId8"/>
    <p:sldId id="313" r:id="rId9"/>
    <p:sldId id="259" r:id="rId10"/>
    <p:sldId id="260" r:id="rId11"/>
    <p:sldId id="314" r:id="rId12"/>
    <p:sldId id="258" r:id="rId13"/>
    <p:sldId id="316" r:id="rId14"/>
    <p:sldId id="269" r:id="rId15"/>
    <p:sldId id="317" r:id="rId16"/>
    <p:sldId id="270" r:id="rId17"/>
    <p:sldId id="271" r:id="rId18"/>
    <p:sldId id="272" r:id="rId19"/>
    <p:sldId id="273" r:id="rId20"/>
    <p:sldId id="275" r:id="rId21"/>
    <p:sldId id="329" r:id="rId22"/>
    <p:sldId id="280" r:id="rId23"/>
    <p:sldId id="281" r:id="rId24"/>
    <p:sldId id="282" r:id="rId25"/>
    <p:sldId id="284" r:id="rId26"/>
    <p:sldId id="285" r:id="rId27"/>
    <p:sldId id="286" r:id="rId28"/>
    <p:sldId id="288" r:id="rId29"/>
    <p:sldId id="289" r:id="rId30"/>
    <p:sldId id="318" r:id="rId31"/>
    <p:sldId id="290" r:id="rId32"/>
    <p:sldId id="320" r:id="rId33"/>
    <p:sldId id="294" r:id="rId34"/>
    <p:sldId id="295" r:id="rId35"/>
    <p:sldId id="296" r:id="rId36"/>
    <p:sldId id="321" r:id="rId37"/>
    <p:sldId id="322" r:id="rId38"/>
    <p:sldId id="297" r:id="rId39"/>
    <p:sldId id="298" r:id="rId40"/>
    <p:sldId id="299" r:id="rId41"/>
    <p:sldId id="300" r:id="rId42"/>
    <p:sldId id="301" r:id="rId43"/>
    <p:sldId id="302" r:id="rId44"/>
    <p:sldId id="325" r:id="rId45"/>
    <p:sldId id="303" r:id="rId46"/>
    <p:sldId id="324" r:id="rId47"/>
    <p:sldId id="306" r:id="rId48"/>
    <p:sldId id="307" r:id="rId49"/>
    <p:sldId id="308"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nconsolata" panose="020B0604020202020204" charset="0"/>
      <p:regular r:id="rId58"/>
      <p:bold r:id="rId59"/>
    </p:embeddedFont>
    <p:embeddedFont>
      <p:font typeface="Roboto"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
      <p:font typeface="Roboto Medium" panose="020B0604020202020204" charset="0"/>
      <p:regular r:id="rId68"/>
      <p:bold r:id="rId69"/>
      <p:italic r:id="rId70"/>
      <p:boldItalic r:id="rId71"/>
    </p:embeddedFont>
    <p:embeddedFont>
      <p:font typeface="Roboto Thin"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3D43-BDA0-4FCC-92A6-A47489F34410}">
  <a:tblStyle styleId="{C6353D43-BDA0-4FCC-92A6-A47489F34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187" d="100"/>
          <a:sy n="187" d="100"/>
        </p:scale>
        <p:origin x="200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Impostor_syndro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spencershadle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spencer-shadle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teclogiq.com/images/fullstack-development.p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w3schools.com/html/html_intro.asp"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b7d7734d4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welcome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This will be a lot of work</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Most people do this over four years full-time plus internships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We have six months</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It’s called bootcamp for a reason</a:t>
            </a:r>
          </a:p>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Office hours, Slack, email, I’ll make extra time if you need it</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84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067680081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71450" marR="0" lvl="0" indent="-171450" algn="l" rtl="0">
              <a:spcBef>
                <a:spcPts val="0"/>
              </a:spcBef>
              <a:spcAft>
                <a:spcPts val="0"/>
              </a:spcAft>
            </a:pPr>
            <a:r>
              <a:rPr lang="en-US" sz="1100" b="0" i="0" u="none" strike="noStrike" cap="none" dirty="0">
                <a:solidFill>
                  <a:schemeClr val="dk1"/>
                </a:solidFill>
                <a:latin typeface="Calibri"/>
                <a:ea typeface="Calibri"/>
                <a:cs typeface="Calibri"/>
                <a:sym typeface="Calibri"/>
              </a:rPr>
              <a:t>92.1% used by Tableau or startups</a:t>
            </a:r>
            <a:endParaRPr sz="1100" b="0" i="0" u="none" strike="noStrike" cap="none" dirty="0">
              <a:solidFill>
                <a:schemeClr val="dk1"/>
              </a:solidFill>
              <a:latin typeface="Calibri"/>
              <a:ea typeface="Calibri"/>
              <a:cs typeface="Calibri"/>
              <a:sym typeface="Calibri"/>
            </a:endParaRPr>
          </a:p>
        </p:txBody>
      </p:sp>
      <p:sp>
        <p:nvSpPr>
          <p:cNvPr id="1092" name="Google Shape;1092;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34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067680081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Those that have the hardest time in the program are not the ones who came in knowing no programming.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not the ones who haven’t played around with HTML, CSS, or </a:t>
            </a:r>
            <a:r>
              <a:rPr lang="en-US" sz="1100" b="0" i="0" u="none" strike="noStrike" cap="none" dirty="0" err="1">
                <a:solidFill>
                  <a:schemeClr val="dk1"/>
                </a:solidFill>
                <a:latin typeface="Calibri"/>
                <a:ea typeface="Calibri"/>
                <a:cs typeface="Calibri"/>
                <a:sym typeface="Calibri"/>
              </a:rPr>
              <a:t>Javascript</a:t>
            </a:r>
            <a:r>
              <a:rPr lang="en-US" sz="1100" b="0" i="0" u="none" strike="noStrike" cap="none" dirty="0">
                <a:solidFill>
                  <a:schemeClr val="dk1"/>
                </a:solidFill>
                <a:latin typeface="Calibri"/>
                <a:ea typeface="Calibri"/>
                <a:cs typeface="Calibri"/>
                <a:sym typeface="Calibri"/>
              </a:rPr>
              <a:t>.</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It’s the ones who walk in thinking they either A) Know more than they do. Or B) Are experts in a completely different field.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There is something that stops people like this from accepting the reality. </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are a blank slate.</a:t>
            </a:r>
            <a:br>
              <a:rPr lang="en-US" sz="1100" b="0" i="0" u="none" strike="noStrike" cap="none" dirty="0">
                <a:solidFill>
                  <a:schemeClr val="dk1"/>
                </a:solidFill>
                <a:latin typeface="Calibri"/>
                <a:ea typeface="Calibri"/>
                <a:cs typeface="Calibri"/>
                <a:sym typeface="Calibri"/>
              </a:rPr>
            </a:br>
            <a:br>
              <a:rPr lang="en-US" sz="1100" b="0" i="0" u="none" strike="noStrike" cap="none" dirty="0">
                <a:solidFill>
                  <a:schemeClr val="dk1"/>
                </a:solidFill>
                <a:latin typeface="Calibri"/>
                <a:ea typeface="Calibri"/>
                <a:cs typeface="Calibri"/>
                <a:sym typeface="Calibri"/>
              </a:rPr>
            </a:br>
            <a:r>
              <a:rPr lang="en-US" sz="11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157" name="Google Shape;1157;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00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1" name="Google Shape;1181;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067680081_2_1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 will be many moments where you will doubt yourself.</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shutterstock_215771662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Everyone was where you are at some point in their career. Every single developer. Me too.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 first few weeks will be difficult, but everyone will be on a pretty level playing field a few weeks in.</a:t>
            </a:r>
          </a:p>
          <a:p>
            <a:pPr marL="0" marR="0" lvl="0" indent="0" algn="l" rtl="0">
              <a:spcBef>
                <a:spcPts val="0"/>
              </a:spcBef>
              <a:spcAft>
                <a:spcPts val="0"/>
              </a:spcAft>
              <a:buNone/>
            </a:pPr>
            <a:endParaRPr lang="en"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In my first computer s</a:t>
            </a:r>
            <a:r>
              <a:rPr lang="en-US" sz="1100" b="0" i="0" u="none" strike="noStrike" cap="none" dirty="0" err="1">
                <a:solidFill>
                  <a:schemeClr val="dk1"/>
                </a:solidFill>
                <a:latin typeface="Calibri"/>
                <a:ea typeface="Calibri"/>
                <a:cs typeface="Calibri"/>
                <a:sym typeface="Calibri"/>
              </a:rPr>
              <a:t>cience</a:t>
            </a:r>
            <a:r>
              <a:rPr lang="en-US" sz="1100" b="0" i="0" u="none" strike="noStrike" cap="none" dirty="0">
                <a:solidFill>
                  <a:schemeClr val="dk1"/>
                </a:solidFill>
                <a:latin typeface="Calibri"/>
                <a:ea typeface="Calibri"/>
                <a:cs typeface="Calibri"/>
                <a:sym typeface="Calibri"/>
              </a:rPr>
              <a:t> class I didn’t know what Windows Explorer was, what a file was or how to open a file</a:t>
            </a:r>
            <a:endParaRPr sz="1100" b="0" i="0" u="none" strike="noStrike" cap="none" dirty="0">
              <a:solidFill>
                <a:schemeClr val="dk1"/>
              </a:solidFill>
              <a:latin typeface="Calibri"/>
              <a:ea typeface="Calibri"/>
              <a:cs typeface="Calibri"/>
              <a:sym typeface="Calibri"/>
            </a:endParaRPr>
          </a:p>
        </p:txBody>
      </p:sp>
      <p:sp>
        <p:nvSpPr>
          <p:cNvPr id="1197" name="Google Shape;1197;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067680081_2_1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dirty="0">
                <a:solidFill>
                  <a:schemeClr val="dk1"/>
                </a:solidFill>
                <a:latin typeface="Calibri"/>
                <a:ea typeface="Calibri"/>
                <a:cs typeface="Calibri"/>
                <a:sym typeface="Calibri"/>
              </a:rPr>
              <a:t>Shutterstock_411452953</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Obstacle 2 – you have a ton of ground to cover! </a:t>
            </a:r>
            <a:endParaRPr sz="1300"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dirty="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 will take a while to master. Persisting in general is the #1 hardest thing in this course.</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Perhaps tied with having self-confidence (talk about imposter syndrome - </a:t>
            </a:r>
            <a:r>
              <a:rPr lang="en-US" dirty="0">
                <a:hlinkClick r:id="rId3"/>
              </a:rPr>
              <a:t>https://en.wikipedia.org/wiki/Impostor_syndrome</a:t>
            </a:r>
            <a:r>
              <a:rPr lang="en-US" sz="11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11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“If the individual responded to the task with over-preparation, the successful outcome will be seen as a result of hard work. If the individual responds by procrastination, they will view the outcome as a matter of luck. In the impostor cycle, gaining success through hard work or luck is not interpreted as a matter of true, personal ability.”</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205" name="Google Shape;1205;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114300" indent="0">
              <a:buSzPts val="1800"/>
              <a:buNone/>
            </a:pPr>
            <a:r>
              <a:rPr lang="en-US" sz="1800" dirty="0"/>
              <a:t>Just read the JSON</a:t>
            </a:r>
          </a:p>
          <a:p>
            <a:pPr marL="320040" indent="-205740">
              <a:buSzPts val="1800"/>
            </a:pPr>
            <a:endParaRPr lang="en-US" sz="1800" dirty="0"/>
          </a:p>
          <a:p>
            <a:pPr marL="320040" indent="-205740">
              <a:buSzPts val="1800"/>
            </a:pPr>
            <a:r>
              <a:rPr lang="en-US" sz="1800" dirty="0"/>
              <a:t>9 years of programming experience</a:t>
            </a:r>
          </a:p>
          <a:p>
            <a:pPr marL="320040" lvl="0" indent="-205740" algn="l" rtl="0">
              <a:spcBef>
                <a:spcPts val="0"/>
              </a:spcBef>
              <a:spcAft>
                <a:spcPts val="0"/>
              </a:spcAft>
              <a:buSzPts val="1800"/>
              <a:buChar char="●"/>
            </a:pPr>
            <a:r>
              <a:rPr lang="en-US" sz="1800" dirty="0"/>
              <a:t>Currently work at Tableau (since 2016)</a:t>
            </a:r>
          </a:p>
          <a:p>
            <a:pPr marL="777240" lvl="1" indent="-205740">
              <a:spcBef>
                <a:spcPts val="0"/>
              </a:spcBef>
              <a:buSzPts val="1800"/>
              <a:buChar char="●"/>
            </a:pPr>
            <a:r>
              <a:rPr lang="en-US" sz="1600" dirty="0"/>
              <a:t>Senior Software Engineer</a:t>
            </a:r>
          </a:p>
          <a:p>
            <a:pPr marL="777240" lvl="1" indent="-205740">
              <a:spcBef>
                <a:spcPts val="0"/>
              </a:spcBef>
              <a:buSzPts val="1800"/>
              <a:buChar char="●"/>
            </a:pPr>
            <a:r>
              <a:rPr lang="en-US" sz="1600" dirty="0"/>
              <a:t>Full-stack web developer</a:t>
            </a:r>
          </a:p>
          <a:p>
            <a:pPr marL="320040" lvl="0" indent="-205740" algn="l" rtl="0">
              <a:spcBef>
                <a:spcPts val="0"/>
              </a:spcBef>
              <a:spcAft>
                <a:spcPts val="0"/>
              </a:spcAft>
              <a:buSzPts val="1800"/>
              <a:buChar char="●"/>
            </a:pPr>
            <a:r>
              <a:rPr lang="en-US" sz="1800" dirty="0"/>
              <a:t>Previous experience</a:t>
            </a:r>
          </a:p>
          <a:p>
            <a:pPr marL="777240" lvl="1" indent="-205740">
              <a:spcBef>
                <a:spcPts val="0"/>
              </a:spcBef>
              <a:buSzPts val="1800"/>
              <a:buChar char="●"/>
            </a:pPr>
            <a:r>
              <a:rPr lang="en-US" sz="1600" dirty="0"/>
              <a:t>Founded startup for Android applications</a:t>
            </a:r>
          </a:p>
          <a:p>
            <a:pPr marL="777240" lvl="1" indent="-205740">
              <a:spcBef>
                <a:spcPts val="0"/>
              </a:spcBef>
              <a:buSzPts val="1800"/>
              <a:buChar char="●"/>
            </a:pPr>
            <a:r>
              <a:rPr lang="en-US" sz="1600" dirty="0"/>
              <a:t>Co-founded web development startup </a:t>
            </a:r>
          </a:p>
          <a:p>
            <a:pPr marL="777240" lvl="1" indent="-205740">
              <a:spcBef>
                <a:spcPts val="0"/>
              </a:spcBef>
              <a:buSzPts val="1800"/>
              <a:buChar char="●"/>
            </a:pPr>
            <a:r>
              <a:rPr lang="en-US" sz="1600" dirty="0"/>
              <a:t>Various random personal projects</a:t>
            </a:r>
          </a:p>
          <a:p>
            <a:pPr marL="777240" lvl="1" indent="-205740">
              <a:spcBef>
                <a:spcPts val="0"/>
              </a:spcBef>
              <a:buSzPts val="1800"/>
              <a:buChar char="●"/>
            </a:pPr>
            <a:r>
              <a:rPr lang="en-US" sz="1600" dirty="0"/>
              <a:t>Internships – PayPal, IBM</a:t>
            </a:r>
          </a:p>
          <a:p>
            <a:pPr marL="320040" lvl="0" indent="-205740">
              <a:buSzPts val="1800"/>
            </a:pPr>
            <a:r>
              <a:rPr lang="en-US" sz="1800" dirty="0"/>
              <a:t>The University of Texas at Austin</a:t>
            </a:r>
          </a:p>
          <a:p>
            <a:pPr marL="777240" lvl="1" indent="-205740">
              <a:spcBef>
                <a:spcPts val="0"/>
              </a:spcBef>
              <a:buSzPts val="1800"/>
              <a:buChar char="●"/>
            </a:pPr>
            <a:r>
              <a:rPr lang="en-US" sz="1600" dirty="0"/>
              <a:t>B.S. in Computer Science</a:t>
            </a:r>
          </a:p>
          <a:p>
            <a:pPr marL="320040" lvl="0" indent="-205740">
              <a:buSzPts val="1800"/>
            </a:pPr>
            <a:r>
              <a:rPr lang="en-US" sz="1800" dirty="0"/>
              <a:t>More info</a:t>
            </a:r>
          </a:p>
          <a:p>
            <a:pPr marL="777240" lvl="1" indent="-205740">
              <a:spcBef>
                <a:spcPts val="0"/>
              </a:spcBef>
              <a:buSzPts val="1800"/>
              <a:buChar char="●"/>
            </a:pPr>
            <a:r>
              <a:rPr lang="en-US" sz="1600" dirty="0">
                <a:hlinkClick r:id="rId3"/>
              </a:rPr>
              <a:t>linkedin.com/in/spencershadley/</a:t>
            </a:r>
            <a:endParaRPr lang="en-US" sz="1600" dirty="0"/>
          </a:p>
          <a:p>
            <a:pPr marL="777240" lvl="1" indent="-205740">
              <a:spcBef>
                <a:spcPts val="0"/>
              </a:spcBef>
              <a:buSzPts val="1800"/>
              <a:buChar char="●"/>
            </a:pPr>
            <a:r>
              <a:rPr lang="en-US" sz="1600" dirty="0">
                <a:hlinkClick r:id="rId4"/>
              </a:rPr>
              <a:t>github.com/spencer-shadley</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92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067680081_2_1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23" name="Google Shape;1223;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98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2" name="Google Shape;1332;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By coding! Unfortunate, right?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We’ll get a ton of in-class practice reading and writing code, so the course quickly becomes “code-centric”. </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Most days will be much less presentation-heavy than today.</a:t>
            </a:r>
            <a:endParaRPr lang="en-US" sz="1300"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Questions?</a:t>
            </a:r>
            <a:endParaRPr lang="en-US"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66" name="Google Shape;1366;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2" name="Google Shape;1372;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7" name="Google Shape;1387;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1" name="Google Shape;1411;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067680081_2_2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Ask students</a:t>
            </a:r>
            <a:r>
              <a:rPr lang="en-US" sz="1100" b="0" i="0" u="none" strike="noStrike" cap="none" dirty="0">
                <a:solidFill>
                  <a:schemeClr val="dk1"/>
                </a:solidFill>
                <a:latin typeface="Calibri"/>
                <a:ea typeface="Calibri"/>
                <a:cs typeface="Calibri"/>
                <a:sym typeface="Calibri"/>
              </a:rPr>
              <a:t>: </a:t>
            </a:r>
            <a:r>
              <a:rPr lang="en" sz="1100" b="0" i="0" u="none" strike="noStrike" cap="none" dirty="0">
                <a:solidFill>
                  <a:schemeClr val="dk1"/>
                </a:solidFill>
                <a:latin typeface="Calibri"/>
                <a:ea typeface="Calibri"/>
                <a:cs typeface="Calibri"/>
                <a:sym typeface="Calibri"/>
              </a:rPr>
              <a:t>So what </a:t>
            </a:r>
            <a:r>
              <a:rPr lang="en-US" sz="1100" b="0" i="0" u="none" strike="noStrike" cap="none" dirty="0">
                <a:solidFill>
                  <a:schemeClr val="dk1"/>
                </a:solidFill>
                <a:latin typeface="Calibri"/>
                <a:ea typeface="Calibri"/>
                <a:cs typeface="Calibri"/>
                <a:sym typeface="Calibri"/>
              </a:rPr>
              <a:t>do you think</a:t>
            </a:r>
            <a:r>
              <a:rPr lang="en" sz="1100" b="0" i="0" u="none" strike="noStrike" cap="none" dirty="0">
                <a:solidFill>
                  <a:schemeClr val="dk1"/>
                </a:solidFill>
                <a:latin typeface="Calibri"/>
                <a:ea typeface="Calibri"/>
                <a:cs typeface="Calibri"/>
                <a:sym typeface="Calibri"/>
              </a:rPr>
              <a:t> it mean</a:t>
            </a:r>
            <a:r>
              <a:rPr lang="en-US" sz="1100" b="0" i="0" u="none" strike="noStrike" cap="none" dirty="0">
                <a:solidFill>
                  <a:schemeClr val="dk1"/>
                </a:solidFill>
                <a:latin typeface="Calibri"/>
                <a:ea typeface="Calibri"/>
                <a:cs typeface="Calibri"/>
                <a:sym typeface="Calibri"/>
              </a:rPr>
              <a:t>s</a:t>
            </a:r>
            <a:r>
              <a:rPr lang="en" sz="1100" b="0" i="0" u="none" strike="noStrike" cap="none" dirty="0">
                <a:solidFill>
                  <a:schemeClr val="dk1"/>
                </a:solidFill>
                <a:latin typeface="Calibri"/>
                <a:ea typeface="Calibri"/>
                <a:cs typeface="Calibri"/>
                <a:sym typeface="Calibri"/>
              </a:rPr>
              <a:t> to be a “full stack developer?”</a:t>
            </a:r>
            <a:endParaRPr sz="1100" b="0" i="0" u="none" strike="noStrike" cap="none" dirty="0">
              <a:solidFill>
                <a:schemeClr val="dk1"/>
              </a:solidFill>
              <a:latin typeface="Calibri"/>
              <a:ea typeface="Calibri"/>
              <a:cs typeface="Calibri"/>
              <a:sym typeface="Calibri"/>
            </a:endParaRPr>
          </a:p>
        </p:txBody>
      </p:sp>
      <p:sp>
        <p:nvSpPr>
          <p:cNvPr id="1417" name="Google Shape;1417;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8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Japan is awesome</a:t>
            </a:r>
          </a:p>
          <a:p>
            <a:pPr marL="320040" indent="-205740">
              <a:buSzPts val="1800"/>
            </a:pPr>
            <a:r>
              <a:rPr lang="en-US" sz="1800" dirty="0"/>
              <a:t>I love anime</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83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3" name="Google Shape;1423;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4" name="Google Shape;1424;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41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0" name="Google Shape;1600;g4067680081_2_3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6" name="Google Shape;1606;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4067680081_2_3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lang="en-US" dirty="0"/>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Ask the class if they found any cool new commands we didn’t cover</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69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dirty="0">
                <a:hlinkClick r:id="rId3"/>
              </a:rPr>
              <a:t>http://www.teclogiq.com/images/fullstack-development.png</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79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ed86f4e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dirty="0"/>
              <a:t>TAs: Slack out the activity</a:t>
            </a:r>
          </a:p>
        </p:txBody>
      </p:sp>
      <p:sp>
        <p:nvSpPr>
          <p:cNvPr id="1626" name="Google Shape;1626;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3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43" name="Google Shape;1643;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Wasn’t allowed to use a computer</a:t>
            </a:r>
          </a:p>
          <a:p>
            <a:pPr marL="320040" indent="-205740">
              <a:buSzPts val="1800"/>
            </a:pPr>
            <a:r>
              <a:rPr lang="en-US" sz="1800" dirty="0"/>
              <a:t>CS 1 in high school</a:t>
            </a:r>
          </a:p>
          <a:p>
            <a:pPr marL="320040" indent="-205740">
              <a:buSzPts val="1800"/>
            </a:pPr>
            <a:r>
              <a:rPr lang="en-US" sz="1800" dirty="0"/>
              <a:t>Android development</a:t>
            </a:r>
          </a:p>
          <a:p>
            <a:pPr marL="320040" indent="-205740">
              <a:buSzPts val="1800"/>
            </a:pPr>
            <a:r>
              <a:rPr lang="en-US" sz="1800" dirty="0"/>
              <a:t>Developed curriculum</a:t>
            </a:r>
          </a:p>
          <a:p>
            <a:pPr marL="320040" indent="-205740">
              <a:buSzPts val="1800"/>
            </a:pPr>
            <a:r>
              <a:rPr lang="en-US" sz="1800" dirty="0"/>
              <a:t>UT</a:t>
            </a:r>
          </a:p>
          <a:p>
            <a:pPr marL="320040" indent="-205740">
              <a:buSzPts val="1800"/>
            </a:pPr>
            <a:r>
              <a:rPr lang="en-US" sz="1800" dirty="0"/>
              <a:t>Bizler</a:t>
            </a:r>
          </a:p>
          <a:p>
            <a:pPr marL="320040" indent="-205740">
              <a:buSzPts val="1800"/>
            </a:pPr>
            <a:r>
              <a:rPr lang="en-US" sz="1800" dirty="0"/>
              <a:t>Tableau</a:t>
            </a:r>
            <a:endParaRPr lang="en-US" sz="16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5998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Images from :</a:t>
            </a:r>
          </a:p>
          <a:p>
            <a:pPr marL="0" marR="0" lvl="0" indent="0" algn="l" rtl="0">
              <a:spcBef>
                <a:spcPts val="0"/>
              </a:spcBef>
              <a:spcAft>
                <a:spcPts val="0"/>
              </a:spcAft>
              <a:buNone/>
            </a:pPr>
            <a:r>
              <a:rPr lang="en-US" dirty="0">
                <a:hlinkClick r:id="rId3"/>
              </a:rPr>
              <a:t>https://developer.mozilla.org/en-US/docs/Learn/HTML/Introduction_to_HTML/Getting_started</a:t>
            </a:r>
            <a:endParaRPr lang="en-US" dirty="0"/>
          </a:p>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And</a:t>
            </a:r>
          </a:p>
          <a:p>
            <a:pPr marL="0" marR="0" lvl="0" indent="0" algn="l" rtl="0">
              <a:spcBef>
                <a:spcPts val="0"/>
              </a:spcBef>
              <a:spcAft>
                <a:spcPts val="0"/>
              </a:spcAft>
              <a:buNone/>
            </a:pPr>
            <a:r>
              <a:rPr lang="en-US" dirty="0">
                <a:hlinkClick r:id="rId4"/>
              </a:rPr>
              <a:t>https://www.w3schools.com/html/html_intro.asp</a:t>
            </a:r>
            <a:endParaRPr sz="1100" b="0" i="0" u="none" strike="noStrike" cap="none" dirty="0">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49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ed86f4eb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7" name="Google Shape;1697;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4003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3" name="Google Shape;1713;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20" name="Google Shape;1720;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4067680081_2_3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727" name="Google Shape;1727;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320040" indent="-205740">
              <a:buSzPts val="1800"/>
            </a:pPr>
            <a:r>
              <a:rPr lang="en-US" sz="1800" dirty="0"/>
              <a:t>Spicy food eater</a:t>
            </a:r>
          </a:p>
          <a:p>
            <a:pPr marL="320040" indent="-205740">
              <a:buSzPts val="1800"/>
            </a:pPr>
            <a:r>
              <a:rPr lang="en-US" sz="1800" b="0" i="0" u="none" strike="noStrike" cap="none" dirty="0">
                <a:solidFill>
                  <a:schemeClr val="dk1"/>
                </a:solidFill>
                <a:latin typeface="Calibri"/>
                <a:ea typeface="Calibri"/>
                <a:cs typeface="Calibri"/>
                <a:sym typeface="Calibri"/>
              </a:rPr>
              <a:t>Already in other slides</a:t>
            </a:r>
            <a:endParaRPr sz="1100" b="0" i="0" u="none" strike="noStrike" cap="none" dirty="0">
              <a:solidFill>
                <a:schemeClr val="dk1"/>
              </a:solidFill>
              <a:latin typeface="Calibri"/>
              <a:ea typeface="Calibri"/>
              <a:cs typeface="Calibri"/>
              <a:sym typeface="Calibri"/>
            </a:endParaRPr>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89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7680081_2_3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400050" indent="-285750">
              <a:buSzPts val="1800"/>
            </a:pPr>
            <a:r>
              <a:rPr lang="en-US" sz="1100" dirty="0"/>
              <a:t>What’s your name?</a:t>
            </a:r>
          </a:p>
          <a:p>
            <a:pPr marL="400050" indent="-285750">
              <a:buSzPts val="1800"/>
            </a:pPr>
            <a:r>
              <a:rPr lang="en-US" sz="1100" dirty="0"/>
              <a:t>What’s your background (career, education, etc.)?</a:t>
            </a:r>
          </a:p>
          <a:p>
            <a:pPr marL="400050" indent="-285750">
              <a:buSzPts val="1800"/>
            </a:pPr>
            <a:r>
              <a:rPr lang="en-US" sz="1100" dirty="0"/>
              <a:t>What motivated you to take this Bootcamp?</a:t>
            </a:r>
          </a:p>
          <a:p>
            <a:pPr marL="400050" indent="-285750">
              <a:buSzPts val="1800"/>
            </a:pPr>
            <a:r>
              <a:rPr lang="en-US" sz="1100" dirty="0"/>
              <a:t>If you were the eighth dwarf, what would your name be?</a:t>
            </a:r>
          </a:p>
          <a:p>
            <a:pPr marL="400050" indent="-285750">
              <a:buSzPts val="1800"/>
            </a:pPr>
            <a:r>
              <a:rPr lang="en-US" sz="1100" dirty="0"/>
              <a:t>What house would you be sorted into at Hogwarts?</a:t>
            </a:r>
            <a:endParaRPr lang="en-US" sz="1100" b="0" i="0" u="none" strike="noStrike" cap="none" dirty="0">
              <a:solidFill>
                <a:schemeClr val="dk1"/>
              </a:solidFill>
              <a:latin typeface="Calibri"/>
              <a:cs typeface="Calibri"/>
              <a:sym typeface="Calibri"/>
            </a:endParaRPr>
          </a:p>
          <a:p>
            <a:pPr marL="400050" indent="-285750">
              <a:buSzPts val="1800"/>
            </a:pPr>
            <a:r>
              <a:rPr lang="en-US" sz="1100" b="0" i="0" u="none" strike="noStrike" cap="none" dirty="0">
                <a:solidFill>
                  <a:schemeClr val="dk1"/>
                </a:solidFill>
                <a:latin typeface="Calibri"/>
                <a:cs typeface="Calibri"/>
                <a:sym typeface="Calibri"/>
              </a:rPr>
              <a:t>Hobby</a:t>
            </a:r>
            <a:endParaRPr lang="en-US" sz="1100" dirty="0"/>
          </a:p>
        </p:txBody>
      </p:sp>
      <p:sp>
        <p:nvSpPr>
          <p:cNvPr id="1681" name="Google Shape;1681;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4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Here’s what our days will look like.</a:t>
            </a:r>
            <a:endParaRPr sz="1300" dirty="0"/>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Question: How do you learn to code? (NEXT)</a:t>
            </a:r>
            <a:endParaRPr sz="1300" dirty="0"/>
          </a:p>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1338" name="Google Shape;1338;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91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1" name="Google Shape;1101;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6" name="Google Shape;1116;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7" name="Google Shape;55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7" name="Google Shape;57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 name="Google Shape;59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4"/>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9" name="Google Shape;6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2" name="Google Shape;6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1" name="Google Shape;651;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7"/>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 name="Google Shape;67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4" name="Google Shape;684;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3" name="Google Shape;69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 name="Google Shape;69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8" name="Google Shape;728;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2" name="Google Shape;752;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2" name="Google Shape;762;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4" name="Google Shape;76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6" name="Google Shape;78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8" name="Google Shape;7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0" name="Google Shape;80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2" name="Google Shape;812;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6" name="Google Shape;826;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7" name="Google Shape;83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3" name="Google Shape;89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4"/>
        <p:cNvGrpSpPr/>
        <p:nvPr/>
      </p:nvGrpSpPr>
      <p:grpSpPr>
        <a:xfrm>
          <a:off x="0" y="0"/>
          <a:ext cx="0" cy="0"/>
          <a:chOff x="0" y="0"/>
          <a:chExt cx="0" cy="0"/>
        </a:xfrm>
      </p:grpSpPr>
      <p:sp>
        <p:nvSpPr>
          <p:cNvPr id="915" name="Google Shape;91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6" name="Google Shape;936;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7" name="Google Shape;94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9" name="Google Shape;94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6" name="Google Shape;95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6" name="Google Shape;966;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4"/>
        <p:cNvGrpSpPr/>
        <p:nvPr/>
      </p:nvGrpSpPr>
      <p:grpSpPr>
        <a:xfrm>
          <a:off x="0" y="0"/>
          <a:ext cx="0" cy="0"/>
          <a:chOff x="0" y="0"/>
          <a:chExt cx="0" cy="0"/>
        </a:xfrm>
      </p:grpSpPr>
      <p:sp>
        <p:nvSpPr>
          <p:cNvPr id="975" name="Google Shape;97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7" name="Google Shape;977;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9" name="Google Shape;9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4"/>
        <p:cNvGrpSpPr/>
        <p:nvPr/>
      </p:nvGrpSpPr>
      <p:grpSpPr>
        <a:xfrm>
          <a:off x="0" y="0"/>
          <a:ext cx="0" cy="0"/>
          <a:chOff x="0" y="0"/>
          <a:chExt cx="0" cy="0"/>
        </a:xfrm>
      </p:grpSpPr>
      <p:sp>
        <p:nvSpPr>
          <p:cNvPr id="1005" name="Google Shape;10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6" name="Google Shape;1006;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7" name="Google Shape;1007;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9" name="Google Shape;1009;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2" name="Google Shape;1012;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4" name="Google Shape;1014;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6" name="Google Shape;1016;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8" name="Google Shape;1018;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0" name="Google Shape;1020;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Google Shape;1026;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8" name="Google Shape;1038;p6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5" name="Google Shape;104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2" name="Google Shape;1052;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59" name="Google Shape;1059;p6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6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2" name="Google Shape;1062;p6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8" name="Google Shape;1068;p6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public.tableau.com/profile/spencer.shadley#!/vizhome/UWTechnologies/Technolog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2.png"/><Relationship Id="rId4" Type="http://schemas.openxmlformats.org/officeDocument/2006/relationships/hyperlink" Target="https://public.tableau.com/profile/spencer.shadley#!/vizhome/UWTechnologies/Technologi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19.xml"/><Relationship Id="rId7" Type="http://schemas.openxmlformats.org/officeDocument/2006/relationships/image" Target="../media/image3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notesSlide" Target="../notesSlides/notesSlide3.xml"/><Relationship Id="rId9"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png"/><Relationship Id="rId7" Type="http://schemas.openxmlformats.org/officeDocument/2006/relationships/hyperlink" Target="https://us-west-2a.online.tableau.com/t/alpodev/authoring/Anime/Trends" TargetMode="Externa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developer.mozilla.org/en-US/docs/Web/HTML"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w3schools.com/html/" TargetMode="External"/><Relationship Id="rId5" Type="http://schemas.openxmlformats.org/officeDocument/2006/relationships/hyperlink" Target="https://www.google.com/" TargetMode="Externa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html/" TargetMode="External"/><Relationship Id="rId7" Type="http://schemas.openxmlformats.org/officeDocument/2006/relationships/hyperlink" Target="https://developer.mozilla.org/en-US/docs/Learn/HTML/Introduction_to_HTM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youtube.com/watch?v=ieb6Svbc10E&amp;index=1&amp;list=PLgJ8UgkiorCnMLsUevoQRxH8t9bt7ne14" TargetMode="External"/><Relationship Id="rId5" Type="http://schemas.openxmlformats.org/officeDocument/2006/relationships/hyperlink" Target="https://www.w3schools.com/html/html_paragraphs.asp" TargetMode="External"/><Relationship Id="rId4" Type="http://schemas.openxmlformats.org/officeDocument/2006/relationships/hyperlink" Target="https://www.w3schools.com/html/default.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49.jpeg"/><Relationship Id="rId4" Type="http://schemas.openxmlformats.org/officeDocument/2006/relationships/image" Target="../media/image4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US" dirty="0">
                <a:solidFill>
                  <a:schemeClr val="dk1"/>
                </a:solidFill>
              </a:rPr>
              <a:t>Welcome!</a:t>
            </a:r>
            <a:br>
              <a:rPr lang="en-US" dirty="0">
                <a:solidFill>
                  <a:schemeClr val="dk1"/>
                </a:solidFill>
              </a:rPr>
            </a:br>
            <a:endParaRPr dirty="0"/>
          </a:p>
        </p:txBody>
      </p:sp>
      <p:sp>
        <p:nvSpPr>
          <p:cNvPr id="1082" name="Google Shape;1082;p71"/>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83" name="Google Shape;1083;p7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There’s a lot of stuff in web development</a:t>
            </a:r>
            <a:endParaRPr sz="3000" b="1"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dirty="0">
              <a:latin typeface="Roboto"/>
              <a:ea typeface="Roboto"/>
              <a:cs typeface="Roboto"/>
              <a:sym typeface="Roboto"/>
            </a:endParaRPr>
          </a:p>
          <a:p>
            <a:pPr marL="0" lvl="0" indent="0" algn="ctr" rtl="0">
              <a:spcBef>
                <a:spcPts val="0"/>
              </a:spcBef>
              <a:spcAft>
                <a:spcPts val="0"/>
              </a:spcAft>
              <a:buNone/>
            </a:pPr>
            <a:r>
              <a:rPr lang="en-US" sz="3000" dirty="0">
                <a:latin typeface="Roboto"/>
                <a:ea typeface="Roboto"/>
                <a:cs typeface="Roboto"/>
                <a:sym typeface="Roboto"/>
              </a:rPr>
              <a:t>We are going to learn &gt;80 technologies</a:t>
            </a:r>
            <a:endParaRPr sz="3000" dirty="0">
              <a:latin typeface="Roboto"/>
              <a:ea typeface="Roboto"/>
              <a:cs typeface="Roboto"/>
              <a:sym typeface="Roboto"/>
            </a:endParaRPr>
          </a:p>
        </p:txBody>
      </p:sp>
    </p:spTree>
    <p:extLst>
      <p:ext uri="{BB962C8B-B14F-4D97-AF65-F5344CB8AC3E}">
        <p14:creationId xmlns:p14="http://schemas.microsoft.com/office/powerpoint/2010/main" val="38262790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Shape 1093"/>
        <p:cNvGrpSpPr/>
        <p:nvPr/>
      </p:nvGrpSpPr>
      <p:grpSpPr>
        <a:xfrm>
          <a:off x="0" y="0"/>
          <a:ext cx="0" cy="0"/>
          <a:chOff x="0" y="0"/>
          <a:chExt cx="0" cy="0"/>
        </a:xfrm>
      </p:grpSpPr>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Shape 1093"/>
        <p:cNvGrpSpPr/>
        <p:nvPr/>
      </p:nvGrpSpPr>
      <p:grpSpPr>
        <a:xfrm>
          <a:off x="0" y="0"/>
          <a:ext cx="0" cy="0"/>
          <a:chOff x="0" y="0"/>
          <a:chExt cx="0" cy="0"/>
        </a:xfrm>
      </p:grpSpPr>
      <p:cxnSp>
        <p:nvCxnSpPr>
          <p:cNvPr id="1097" name="Google Shape;1097;p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5" name="Title 4">
            <a:extLst>
              <a:ext uri="{FF2B5EF4-FFF2-40B4-BE49-F238E27FC236}">
                <a16:creationId xmlns:a16="http://schemas.microsoft.com/office/drawing/2014/main" id="{8A48F74F-10F4-45EA-ADCC-63A66BDA906D}"/>
              </a:ext>
            </a:extLst>
          </p:cNvPr>
          <p:cNvSpPr>
            <a:spLocks noGrp="1"/>
          </p:cNvSpPr>
          <p:nvPr>
            <p:ph type="title"/>
          </p:nvPr>
        </p:nvSpPr>
        <p:spPr/>
        <p:txBody>
          <a:bodyPr/>
          <a:lstStyle/>
          <a:p>
            <a:r>
              <a:rPr lang="en-US" dirty="0">
                <a:hlinkClick r:id="rId4"/>
              </a:rPr>
              <a:t>So many technologies!</a:t>
            </a:r>
            <a:endParaRPr lang="en-US" dirty="0"/>
          </a:p>
        </p:txBody>
      </p:sp>
      <p:pic>
        <p:nvPicPr>
          <p:cNvPr id="3" name="Picture 2">
            <a:extLst>
              <a:ext uri="{FF2B5EF4-FFF2-40B4-BE49-F238E27FC236}">
                <a16:creationId xmlns:a16="http://schemas.microsoft.com/office/drawing/2014/main" id="{847A7880-A9C5-4F63-B111-B8C43D91B504}"/>
              </a:ext>
            </a:extLst>
          </p:cNvPr>
          <p:cNvPicPr>
            <a:picLocks noChangeAspect="1"/>
          </p:cNvPicPr>
          <p:nvPr/>
        </p:nvPicPr>
        <p:blipFill>
          <a:blip r:embed="rId5"/>
          <a:stretch>
            <a:fillRect/>
          </a:stretch>
        </p:blipFill>
        <p:spPr>
          <a:xfrm>
            <a:off x="79158" y="4010382"/>
            <a:ext cx="1809932" cy="1066459"/>
          </a:xfrm>
          <a:prstGeom prst="rect">
            <a:avLst/>
          </a:prstGeom>
        </p:spPr>
      </p:pic>
    </p:spTree>
    <p:extLst>
      <p:ext uri="{BB962C8B-B14F-4D97-AF65-F5344CB8AC3E}">
        <p14:creationId xmlns:p14="http://schemas.microsoft.com/office/powerpoint/2010/main" val="26365488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1"/>
          <p:cNvSpPr txBox="1">
            <a:spLocks noGrp="1"/>
          </p:cNvSpPr>
          <p:nvPr>
            <p:ph type="title"/>
          </p:nvPr>
        </p:nvSpPr>
        <p:spPr>
          <a:xfrm>
            <a:off x="274350" y="1397703"/>
            <a:ext cx="8595300" cy="2952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Roboto"/>
                <a:ea typeface="Roboto"/>
                <a:cs typeface="Roboto"/>
                <a:sym typeface="Roboto"/>
              </a:rPr>
              <a:t>You can’t learn what you think you already know</a:t>
            </a:r>
            <a:endParaRPr sz="3000" b="1" dirty="0">
              <a:latin typeface="Roboto"/>
              <a:ea typeface="Roboto"/>
              <a:cs typeface="Roboto"/>
              <a:sym typeface="Roboto"/>
            </a:endParaRPr>
          </a:p>
          <a:p>
            <a:pPr lvl="0">
              <a:buClr>
                <a:schemeClr val="dk1"/>
              </a:buClr>
              <a:buSzPts val="1100"/>
            </a:pPr>
            <a:br>
              <a:rPr lang="en-US" sz="2400" b="1" dirty="0">
                <a:latin typeface="Roboto"/>
                <a:ea typeface="Roboto"/>
                <a:cs typeface="Roboto"/>
                <a:sym typeface="Roboto"/>
              </a:rPr>
            </a:br>
            <a:r>
              <a:rPr lang="en-US" sz="2800" dirty="0">
                <a:solidFill>
                  <a:schemeClr val="tx1">
                    <a:lumMod val="50000"/>
                    <a:lumOff val="50000"/>
                  </a:schemeClr>
                </a:solidFill>
              </a:rPr>
              <a:t>“It is impossible for a man to learn what he thinks he already knows.”</a:t>
            </a:r>
            <a:br>
              <a:rPr lang="en-US" sz="2800" dirty="0">
                <a:solidFill>
                  <a:schemeClr val="tx1">
                    <a:lumMod val="50000"/>
                    <a:lumOff val="50000"/>
                  </a:schemeClr>
                </a:solidFill>
              </a:rPr>
            </a:br>
            <a:br>
              <a:rPr lang="en-US" sz="2800" dirty="0">
                <a:solidFill>
                  <a:schemeClr val="tx1">
                    <a:lumMod val="50000"/>
                    <a:lumOff val="50000"/>
                  </a:schemeClr>
                </a:solidFill>
              </a:rPr>
            </a:br>
            <a:r>
              <a:rPr lang="en-US" sz="2800" dirty="0">
                <a:solidFill>
                  <a:schemeClr val="tx1">
                    <a:lumMod val="50000"/>
                    <a:lumOff val="50000"/>
                  </a:schemeClr>
                </a:solidFill>
              </a:rPr>
              <a:t>- Epictetus, </a:t>
            </a:r>
            <a:r>
              <a:rPr lang="en-US" sz="2800" i="1" dirty="0">
                <a:solidFill>
                  <a:schemeClr val="tx1">
                    <a:lumMod val="50000"/>
                    <a:lumOff val="50000"/>
                  </a:schemeClr>
                </a:solidFill>
              </a:rPr>
              <a:t>Discourses</a:t>
            </a:r>
            <a:r>
              <a:rPr lang="en-US" sz="2800" dirty="0">
                <a:solidFill>
                  <a:schemeClr val="tx1">
                    <a:lumMod val="50000"/>
                    <a:lumOff val="50000"/>
                  </a:schemeClr>
                </a:solidFill>
              </a:rPr>
              <a:t>, Book II, </a:t>
            </a:r>
            <a:r>
              <a:rPr lang="en-US" sz="2800" dirty="0" err="1">
                <a:solidFill>
                  <a:schemeClr val="tx1">
                    <a:lumMod val="50000"/>
                    <a:lumOff val="50000"/>
                  </a:schemeClr>
                </a:solidFill>
              </a:rPr>
              <a:t>ch.</a:t>
            </a:r>
            <a:r>
              <a:rPr lang="en-US" sz="2800" dirty="0">
                <a:solidFill>
                  <a:schemeClr val="tx1">
                    <a:lumMod val="50000"/>
                    <a:lumOff val="50000"/>
                  </a:schemeClr>
                </a:solidFill>
              </a:rPr>
              <a:t> 17</a:t>
            </a:r>
            <a:endParaRPr sz="2400" b="1" dirty="0">
              <a:solidFill>
                <a:schemeClr val="tx1">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38185243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5"/>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1" name="Google Shape;1191;p86"/>
          <p:cNvSpPr txBox="1">
            <a:spLocks noGrp="1"/>
          </p:cNvSpPr>
          <p:nvPr>
            <p:ph type="subTitle" idx="1"/>
          </p:nvPr>
        </p:nvSpPr>
        <p:spPr>
          <a:xfrm>
            <a:off x="-12300" y="911538"/>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dirty="0"/>
              <a:t>10</a:t>
            </a:r>
            <a:r>
              <a:rPr lang="en-US" b="1" dirty="0"/>
              <a:t> states of a programmer</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1: My code doesn't work and I don't know why.</a:t>
            </a:r>
            <a:endParaRPr b="1" dirty="0"/>
          </a:p>
          <a:p>
            <a:pPr marL="0" lvl="0" indent="0" algn="ctr" rtl="0">
              <a:spcBef>
                <a:spcPts val="0"/>
              </a:spcBef>
              <a:spcAft>
                <a:spcPts val="0"/>
              </a:spcAft>
              <a:buClr>
                <a:schemeClr val="dk1"/>
              </a:buClr>
              <a:buSzPts val="1100"/>
              <a:buFont typeface="Arial"/>
              <a:buNone/>
            </a:pPr>
            <a:endParaRPr b="1" dirty="0"/>
          </a:p>
          <a:p>
            <a:pPr marL="0" lvl="0" indent="0" algn="ctr" rtl="0">
              <a:spcBef>
                <a:spcPts val="0"/>
              </a:spcBef>
              <a:spcAft>
                <a:spcPts val="0"/>
              </a:spcAft>
              <a:buClr>
                <a:schemeClr val="dk1"/>
              </a:buClr>
              <a:buSzPts val="1100"/>
              <a:buFont typeface="Arial"/>
              <a:buNone/>
            </a:pPr>
            <a:r>
              <a:rPr lang="en" b="1" dirty="0"/>
              <a:t>10: My code works and I don't know why.</a:t>
            </a:r>
            <a:endParaRPr b="1" dirty="0"/>
          </a:p>
          <a:p>
            <a:pPr marL="0" lvl="0" indent="0" algn="ctr" rtl="0">
              <a:spcBef>
                <a:spcPts val="0"/>
              </a:spcBef>
              <a:spcAft>
                <a:spcPts val="0"/>
              </a:spcAft>
              <a:buNone/>
            </a:pPr>
            <a:endParaRPr b="1" dirty="0"/>
          </a:p>
        </p:txBody>
      </p:sp>
      <p:cxnSp>
        <p:nvCxnSpPr>
          <p:cNvPr id="1192" name="Google Shape;1192;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86"/>
          <p:cNvCxnSpPr/>
          <p:nvPr/>
        </p:nvCxnSpPr>
        <p:spPr>
          <a:xfrm>
            <a:off x="2590350" y="1418568"/>
            <a:ext cx="39387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1193;p86">
            <a:extLst>
              <a:ext uri="{FF2B5EF4-FFF2-40B4-BE49-F238E27FC236}">
                <a16:creationId xmlns:a16="http://schemas.microsoft.com/office/drawing/2014/main" id="{9A8AB018-80BE-42C9-AF79-0516D2D528FB}"/>
              </a:ext>
            </a:extLst>
          </p:cNvPr>
          <p:cNvCxnSpPr/>
          <p:nvPr/>
        </p:nvCxnSpPr>
        <p:spPr>
          <a:xfrm>
            <a:off x="2590350" y="1990637"/>
            <a:ext cx="3938700" cy="0"/>
          </a:xfrm>
          <a:prstGeom prst="straightConnector1">
            <a:avLst/>
          </a:prstGeom>
          <a:noFill/>
          <a:ln w="9525" cap="flat" cmpd="sng">
            <a:solidFill>
              <a:schemeClr val="dk2"/>
            </a:solidFill>
            <a:prstDash val="solid"/>
            <a:round/>
            <a:headEnd type="none" w="med" len="med"/>
            <a:tailEnd type="none" w="med" len="med"/>
          </a:ln>
        </p:spPr>
      </p:cxnSp>
      <p:pic>
        <p:nvPicPr>
          <p:cNvPr id="1026" name="Picture 2">
            <a:extLst>
              <a:ext uri="{FF2B5EF4-FFF2-40B4-BE49-F238E27FC236}">
                <a16:creationId xmlns:a16="http://schemas.microsoft.com/office/drawing/2014/main" id="{B9EA4B99-46E7-4AAB-904E-6ECFD7EBF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756660"/>
            <a:ext cx="6035836" cy="4240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08" name="Google Shape;120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C0DA91CC-0A55-48C3-B3EC-F51F7027DF97}"/>
              </a:ext>
            </a:extLst>
          </p:cNvPr>
          <p:cNvSpPr txBox="1"/>
          <p:nvPr/>
        </p:nvSpPr>
        <p:spPr>
          <a:xfrm>
            <a:off x="1723029" y="1263603"/>
            <a:ext cx="6868237" cy="1138773"/>
          </a:xfrm>
          <a:prstGeom prst="rect">
            <a:avLst/>
          </a:prstGeom>
          <a:noFill/>
        </p:spPr>
        <p:txBody>
          <a:bodyPr wrap="square" rtlCol="0">
            <a:spAutoFit/>
          </a:bodyPr>
          <a:lstStyle/>
          <a:p>
            <a:r>
              <a:rPr lang="en-US" sz="2400" i="1" dirty="0"/>
              <a:t>If you want to go fast, go alone.</a:t>
            </a:r>
          </a:p>
          <a:p>
            <a:r>
              <a:rPr lang="en-US" sz="2400" i="1" dirty="0"/>
              <a:t>If you want to go far, go together.</a:t>
            </a:r>
          </a:p>
          <a:p>
            <a:r>
              <a:rPr lang="en-US" sz="2000" dirty="0"/>
              <a:t>-African Proverb</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6" name="Picture 5">
            <a:extLst>
              <a:ext uri="{FF2B5EF4-FFF2-40B4-BE49-F238E27FC236}">
                <a16:creationId xmlns:a16="http://schemas.microsoft.com/office/drawing/2014/main" id="{2FDDB944-46AA-4C78-AFCA-E2F58BEF6FB4}"/>
              </a:ext>
            </a:extLst>
          </p:cNvPr>
          <p:cNvPicPr>
            <a:picLocks noChangeAspect="1"/>
          </p:cNvPicPr>
          <p:nvPr/>
        </p:nvPicPr>
        <p:blipFill>
          <a:blip r:embed="rId3"/>
          <a:stretch>
            <a:fillRect/>
          </a:stretch>
        </p:blipFill>
        <p:spPr>
          <a:xfrm>
            <a:off x="2492307" y="737257"/>
            <a:ext cx="3476465" cy="4040709"/>
          </a:xfrm>
          <a:prstGeom prst="rect">
            <a:avLst/>
          </a:prstGeom>
        </p:spPr>
      </p:pic>
    </p:spTree>
    <p:extLst>
      <p:ext uri="{BB962C8B-B14F-4D97-AF65-F5344CB8AC3E}">
        <p14:creationId xmlns:p14="http://schemas.microsoft.com/office/powerpoint/2010/main" val="238608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Celebrate your success</a:t>
            </a:r>
            <a:endParaRPr dirty="0"/>
          </a:p>
        </p:txBody>
      </p:sp>
      <p:sp>
        <p:nvSpPr>
          <p:cNvPr id="1226" name="Google Shape;1226;p90"/>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Insert fun image here</a:t>
            </a:r>
            <a:endParaRPr sz="1200" dirty="0">
              <a:solidFill>
                <a:schemeClr val="dk1"/>
              </a:solidFill>
            </a:endParaRPr>
          </a:p>
          <a:p>
            <a:pPr marL="0" lvl="0" indent="0" algn="l" rtl="0">
              <a:spcBef>
                <a:spcPts val="1200"/>
              </a:spcBef>
              <a:spcAft>
                <a:spcPts val="0"/>
              </a:spcAft>
              <a:buClr>
                <a:schemeClr val="dk1"/>
              </a:buClr>
              <a:buSzPts val="1100"/>
              <a:buFont typeface="Arial"/>
              <a:buNone/>
            </a:pPr>
            <a:endParaRPr sz="1400" dirty="0">
              <a:solidFill>
                <a:schemeClr val="dk1"/>
              </a:solidFill>
            </a:endParaRPr>
          </a:p>
          <a:p>
            <a:pPr marL="0" lvl="0" indent="0" algn="l" rtl="0">
              <a:spcBef>
                <a:spcPts val="1200"/>
              </a:spcBef>
              <a:spcAft>
                <a:spcPts val="1200"/>
              </a:spcAft>
              <a:buNone/>
            </a:pPr>
            <a:endParaRPr dirty="0"/>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extLst>
      <p:ext uri="{BB962C8B-B14F-4D97-AF65-F5344CB8AC3E}">
        <p14:creationId xmlns:p14="http://schemas.microsoft.com/office/powerpoint/2010/main" val="41402303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28" name="Google Shape;1328;p95"/>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dirty="0">
                <a:solidFill>
                  <a:schemeClr val="hlink"/>
                </a:solidFill>
                <a:hlinkClick r:id="rId4"/>
              </a:rPr>
              <a:t>What Is Google Fu?</a:t>
            </a:r>
            <a:endParaRPr sz="30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9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75" name="Google Shape;1375;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76" name="Google Shape;1376;p100"/>
          <p:cNvSpPr txBox="1">
            <a:spLocks noGrp="1"/>
          </p:cNvSpPr>
          <p:nvPr>
            <p:ph type="body" idx="3"/>
          </p:nvPr>
        </p:nvSpPr>
        <p:spPr>
          <a:xfrm>
            <a:off x="985000" y="121522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b="1" i="1" dirty="0"/>
              <a:t>Slack</a:t>
            </a:r>
            <a:r>
              <a:rPr lang="en" sz="1800" i="1" dirty="0"/>
              <a:t> </a:t>
            </a:r>
            <a:endParaRPr sz="1800" i="1" dirty="0"/>
          </a:p>
          <a:p>
            <a:pPr marL="0" indent="0">
              <a:lnSpc>
                <a:spcPct val="140000"/>
              </a:lnSpc>
              <a:spcBef>
                <a:spcPts val="800"/>
              </a:spcBef>
              <a:buClr>
                <a:schemeClr val="dk1"/>
              </a:buClr>
              <a:buSzPts val="1100"/>
              <a:buNone/>
            </a:pPr>
            <a:r>
              <a:rPr lang="en-US" sz="1800" b="1" i="1" dirty="0"/>
              <a:t>Google Chrome</a:t>
            </a:r>
            <a:endParaRPr lang="en" sz="1800" b="1" i="1" dirty="0"/>
          </a:p>
          <a:p>
            <a:pPr marL="0" lvl="0" indent="0" algn="l" rtl="0">
              <a:lnSpc>
                <a:spcPct val="140000"/>
              </a:lnSpc>
              <a:spcBef>
                <a:spcPts val="800"/>
              </a:spcBef>
              <a:spcAft>
                <a:spcPts val="0"/>
              </a:spcAft>
              <a:buClr>
                <a:schemeClr val="dk1"/>
              </a:buClr>
              <a:buSzPts val="1100"/>
              <a:buFont typeface="Arial"/>
              <a:buNone/>
            </a:pPr>
            <a:r>
              <a:rPr lang="en" sz="1800" b="1" i="1" dirty="0"/>
              <a:t>Visual Studio Code</a:t>
            </a:r>
            <a:endParaRPr sz="1800" b="1" i="1" dirty="0"/>
          </a:p>
          <a:p>
            <a:pPr marL="0" indent="0">
              <a:lnSpc>
                <a:spcPct val="140000"/>
              </a:lnSpc>
              <a:spcBef>
                <a:spcPts val="800"/>
              </a:spcBef>
              <a:buClr>
                <a:schemeClr val="dk1"/>
              </a:buClr>
              <a:buSzPts val="1100"/>
              <a:buNone/>
            </a:pPr>
            <a:r>
              <a:rPr lang="en-US" sz="1800" b="1" i="1" dirty="0"/>
              <a:t>Git Bash (Windows) or Terminal (Mac)</a:t>
            </a:r>
            <a:endParaRPr lang="en" sz="1800" i="1" dirty="0"/>
          </a:p>
          <a:p>
            <a:pPr marL="0" lvl="0" indent="0" algn="l" rtl="0">
              <a:lnSpc>
                <a:spcPct val="140000"/>
              </a:lnSpc>
              <a:spcBef>
                <a:spcPts val="800"/>
              </a:spcBef>
              <a:spcAft>
                <a:spcPts val="0"/>
              </a:spcAft>
              <a:buClr>
                <a:schemeClr val="dk1"/>
              </a:buClr>
              <a:buSzPts val="1100"/>
              <a:buFont typeface="Arial"/>
              <a:buNone/>
            </a:pPr>
            <a:r>
              <a:rPr lang="en" sz="1800" dirty="0"/>
              <a:t>Git</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Node.js</a:t>
            </a:r>
            <a:endParaRPr sz="1800" dirty="0"/>
          </a:p>
          <a:p>
            <a:pPr marL="0" lvl="0" indent="0" algn="l" rtl="0">
              <a:lnSpc>
                <a:spcPct val="140000"/>
              </a:lnSpc>
              <a:spcBef>
                <a:spcPts val="800"/>
              </a:spcBef>
              <a:spcAft>
                <a:spcPts val="0"/>
              </a:spcAft>
              <a:buClr>
                <a:schemeClr val="dk1"/>
              </a:buClr>
              <a:buSzPts val="1100"/>
              <a:buFont typeface="Arial"/>
              <a:buNone/>
            </a:pPr>
            <a:r>
              <a:rPr lang="en" sz="1800" dirty="0"/>
              <a:t>Heroku-CLI</a:t>
            </a:r>
          </a:p>
        </p:txBody>
      </p:sp>
      <p:sp>
        <p:nvSpPr>
          <p:cNvPr id="1377" name="Google Shape;1377;p10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500"/>
                                        <p:tgtEl>
                                          <p:spTgt spid="137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7"/>
                                        </p:tgtEl>
                                        <p:attrNameLst>
                                          <p:attrName>style.visibility</p:attrName>
                                        </p:attrNameLst>
                                      </p:cBhvr>
                                      <p:to>
                                        <p:strVal val="visible"/>
                                      </p:to>
                                    </p:set>
                                    <p:animEffect transition="in" filter="fade">
                                      <p:cBhvr>
                                        <p:cTn id="10" dur="500"/>
                                        <p:tgtEl>
                                          <p:spTgt spid="13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6">
                                            <p:txEl>
                                              <p:pRg st="1" end="1"/>
                                            </p:txEl>
                                          </p:spTgt>
                                        </p:tgtEl>
                                        <p:attrNameLst>
                                          <p:attrName>style.visibility</p:attrName>
                                        </p:attrNameLst>
                                      </p:cBhvr>
                                      <p:to>
                                        <p:strVal val="visible"/>
                                      </p:to>
                                    </p:set>
                                    <p:animEffect transition="in" filter="fade">
                                      <p:cBhvr>
                                        <p:cTn id="15" dur="500"/>
                                        <p:tgtEl>
                                          <p:spTgt spid="137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78"/>
                                        </p:tgtEl>
                                        <p:attrNameLst>
                                          <p:attrName>style.visibility</p:attrName>
                                        </p:attrNameLst>
                                      </p:cBhvr>
                                      <p:to>
                                        <p:strVal val="visible"/>
                                      </p:to>
                                    </p:set>
                                    <p:animEffect transition="in" filter="fade">
                                      <p:cBhvr>
                                        <p:cTn id="18" dur="500"/>
                                        <p:tgtEl>
                                          <p:spTgt spid="13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6">
                                            <p:txEl>
                                              <p:pRg st="2" end="2"/>
                                            </p:txEl>
                                          </p:spTgt>
                                        </p:tgtEl>
                                        <p:attrNameLst>
                                          <p:attrName>style.visibility</p:attrName>
                                        </p:attrNameLst>
                                      </p:cBhvr>
                                      <p:to>
                                        <p:strVal val="visible"/>
                                      </p:to>
                                    </p:set>
                                    <p:animEffect transition="in" filter="fade">
                                      <p:cBhvr>
                                        <p:cTn id="23" dur="500"/>
                                        <p:tgtEl>
                                          <p:spTgt spid="1376">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79"/>
                                        </p:tgtEl>
                                        <p:attrNameLst>
                                          <p:attrName>style.visibility</p:attrName>
                                        </p:attrNameLst>
                                      </p:cBhvr>
                                      <p:to>
                                        <p:strVal val="visible"/>
                                      </p:to>
                                    </p:set>
                                    <p:animEffect transition="in" filter="fade">
                                      <p:cBhvr>
                                        <p:cTn id="26" dur="500"/>
                                        <p:tgtEl>
                                          <p:spTgt spid="13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76">
                                            <p:txEl>
                                              <p:pRg st="3" end="3"/>
                                            </p:txEl>
                                          </p:spTgt>
                                        </p:tgtEl>
                                        <p:attrNameLst>
                                          <p:attrName>style.visibility</p:attrName>
                                        </p:attrNameLst>
                                      </p:cBhvr>
                                      <p:to>
                                        <p:strVal val="visible"/>
                                      </p:to>
                                    </p:set>
                                    <p:animEffect transition="in" filter="fade">
                                      <p:cBhvr>
                                        <p:cTn id="31" dur="500"/>
                                        <p:tgtEl>
                                          <p:spTgt spid="1376">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80"/>
                                        </p:tgtEl>
                                        <p:attrNameLst>
                                          <p:attrName>style.visibility</p:attrName>
                                        </p:attrNameLst>
                                      </p:cBhvr>
                                      <p:to>
                                        <p:strVal val="visible"/>
                                      </p:to>
                                    </p:set>
                                    <p:animEffect transition="in" filter="fade">
                                      <p:cBhvr>
                                        <p:cTn id="34" dur="500"/>
                                        <p:tgtEl>
                                          <p:spTgt spid="13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6">
                                            <p:txEl>
                                              <p:pRg st="4" end="4"/>
                                            </p:txEl>
                                          </p:spTgt>
                                        </p:tgtEl>
                                        <p:attrNameLst>
                                          <p:attrName>style.visibility</p:attrName>
                                        </p:attrNameLst>
                                      </p:cBhvr>
                                      <p:to>
                                        <p:strVal val="visible"/>
                                      </p:to>
                                    </p:set>
                                    <p:animEffect transition="in" filter="fade">
                                      <p:cBhvr>
                                        <p:cTn id="39" dur="500"/>
                                        <p:tgtEl>
                                          <p:spTgt spid="137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1"/>
                                        </p:tgtEl>
                                        <p:attrNameLst>
                                          <p:attrName>style.visibility</p:attrName>
                                        </p:attrNameLst>
                                      </p:cBhvr>
                                      <p:to>
                                        <p:strVal val="visible"/>
                                      </p:to>
                                    </p:set>
                                    <p:animEffect transition="in" filter="fade">
                                      <p:cBhvr>
                                        <p:cTn id="42" dur="500"/>
                                        <p:tgtEl>
                                          <p:spTgt spid="138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5" end="5"/>
                                            </p:txEl>
                                          </p:spTgt>
                                        </p:tgtEl>
                                        <p:attrNameLst>
                                          <p:attrName>style.visibility</p:attrName>
                                        </p:attrNameLst>
                                      </p:cBhvr>
                                      <p:to>
                                        <p:strVal val="visible"/>
                                      </p:to>
                                    </p:set>
                                    <p:animEffect transition="in" filter="fade">
                                      <p:cBhvr>
                                        <p:cTn id="47" dur="500"/>
                                        <p:tgtEl>
                                          <p:spTgt spid="1376">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82"/>
                                        </p:tgtEl>
                                        <p:attrNameLst>
                                          <p:attrName>style.visibility</p:attrName>
                                        </p:attrNameLst>
                                      </p:cBhvr>
                                      <p:to>
                                        <p:strVal val="visible"/>
                                      </p:to>
                                    </p:set>
                                    <p:animEffect transition="in" filter="fade">
                                      <p:cBhvr>
                                        <p:cTn id="50" dur="500"/>
                                        <p:tgtEl>
                                          <p:spTgt spid="13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76">
                                            <p:txEl>
                                              <p:pRg st="6" end="6"/>
                                            </p:txEl>
                                          </p:spTgt>
                                        </p:tgtEl>
                                        <p:attrNameLst>
                                          <p:attrName>style.visibility</p:attrName>
                                        </p:attrNameLst>
                                      </p:cBhvr>
                                      <p:to>
                                        <p:strVal val="visible"/>
                                      </p:to>
                                    </p:set>
                                    <p:animEffect transition="in" filter="fade">
                                      <p:cBhvr>
                                        <p:cTn id="55" dur="500"/>
                                        <p:tgtEl>
                                          <p:spTgt spid="1376">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3"/>
                                        </p:tgtEl>
                                        <p:attrNameLst>
                                          <p:attrName>style.visibility</p:attrName>
                                        </p:attrNameLst>
                                      </p:cBhvr>
                                      <p:to>
                                        <p:strVal val="visible"/>
                                      </p:to>
                                    </p:set>
                                    <p:animEffect transition="in" filter="fade">
                                      <p:cBhvr>
                                        <p:cTn id="58" dur="5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 grpId="0" animBg="1"/>
      <p:bldP spid="1378" grpId="0" animBg="1"/>
      <p:bldP spid="1379" grpId="0" animBg="1"/>
      <p:bldP spid="1380" grpId="0" animBg="1"/>
      <p:bldP spid="1381" grpId="0" animBg="1"/>
      <p:bldP spid="1382" grpId="0" animBg="1"/>
      <p:bldP spid="13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0" name="Google Shape;139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1" name="Google Shape;1391;p101"/>
          <p:cNvSpPr txBox="1">
            <a:spLocks noGrp="1"/>
          </p:cNvSpPr>
          <p:nvPr>
            <p:ph type="body" idx="3"/>
          </p:nvPr>
        </p:nvSpPr>
        <p:spPr>
          <a:xfrm>
            <a:off x="985000" y="1209811"/>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dirty="0"/>
              <a:t>GitHub (with SSH Integration)</a:t>
            </a:r>
            <a:endParaRPr sz="1800" dirty="0"/>
          </a:p>
          <a:p>
            <a:pPr marL="0" lvl="0" indent="0" algn="l" rtl="0">
              <a:lnSpc>
                <a:spcPct val="140000"/>
              </a:lnSpc>
              <a:spcBef>
                <a:spcPts val="800"/>
              </a:spcBef>
              <a:spcAft>
                <a:spcPts val="0"/>
              </a:spcAft>
              <a:buNone/>
            </a:pPr>
            <a:r>
              <a:rPr lang="en" sz="1800" dirty="0"/>
              <a:t>Heroku</a:t>
            </a:r>
            <a:endParaRPr sz="1800" dirty="0"/>
          </a:p>
          <a:p>
            <a:pPr marL="0" lvl="0" indent="0" algn="l" rtl="0">
              <a:lnSpc>
                <a:spcPct val="140000"/>
              </a:lnSpc>
              <a:spcBef>
                <a:spcPts val="800"/>
              </a:spcBef>
              <a:spcAft>
                <a:spcPts val="0"/>
              </a:spcAft>
              <a:buNone/>
            </a:pPr>
            <a:r>
              <a:rPr lang="en" sz="1800" dirty="0"/>
              <a:t>LinkedIn</a:t>
            </a:r>
            <a:endParaRPr sz="1800" dirty="0"/>
          </a:p>
          <a:p>
            <a:pPr marL="0" lvl="0" indent="0" algn="l" rtl="0">
              <a:lnSpc>
                <a:spcPct val="140000"/>
              </a:lnSpc>
              <a:spcBef>
                <a:spcPts val="800"/>
              </a:spcBef>
              <a:spcAft>
                <a:spcPts val="0"/>
              </a:spcAft>
              <a:buNone/>
            </a:pPr>
            <a:r>
              <a:rPr lang="en" sz="1800" dirty="0"/>
              <a:t>Stack Overflow</a:t>
            </a:r>
            <a:endParaRPr sz="1800" dirty="0"/>
          </a:p>
          <a:p>
            <a:pPr marL="0" lvl="0" indent="0" algn="l" rtl="0">
              <a:lnSpc>
                <a:spcPct val="140000"/>
              </a:lnSpc>
              <a:spcBef>
                <a:spcPts val="800"/>
              </a:spcBef>
              <a:spcAft>
                <a:spcPts val="800"/>
              </a:spcAft>
              <a:buNone/>
            </a:pPr>
            <a:endParaRPr sz="1800" dirty="0"/>
          </a:p>
        </p:txBody>
      </p:sp>
      <p:sp>
        <p:nvSpPr>
          <p:cNvPr id="1392" name="Google Shape;1392;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xEl>
                                              <p:pRg st="0" end="0"/>
                                            </p:txEl>
                                          </p:spTgt>
                                        </p:tgtEl>
                                        <p:attrNameLst>
                                          <p:attrName>style.visibility</p:attrName>
                                        </p:attrNameLst>
                                      </p:cBhvr>
                                      <p:to>
                                        <p:strVal val="visible"/>
                                      </p:to>
                                    </p:set>
                                    <p:animEffect transition="in" filter="fade">
                                      <p:cBhvr>
                                        <p:cTn id="7" dur="500"/>
                                        <p:tgtEl>
                                          <p:spTgt spid="13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2"/>
                                        </p:tgtEl>
                                        <p:attrNameLst>
                                          <p:attrName>style.visibility</p:attrName>
                                        </p:attrNameLst>
                                      </p:cBhvr>
                                      <p:to>
                                        <p:strVal val="visible"/>
                                      </p:to>
                                    </p:set>
                                    <p:animEffect transition="in" filter="fade">
                                      <p:cBhvr>
                                        <p:cTn id="10" dur="500"/>
                                        <p:tgtEl>
                                          <p:spTgt spid="13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1">
                                            <p:txEl>
                                              <p:pRg st="1" end="1"/>
                                            </p:txEl>
                                          </p:spTgt>
                                        </p:tgtEl>
                                        <p:attrNameLst>
                                          <p:attrName>style.visibility</p:attrName>
                                        </p:attrNameLst>
                                      </p:cBhvr>
                                      <p:to>
                                        <p:strVal val="visible"/>
                                      </p:to>
                                    </p:set>
                                    <p:animEffect transition="in" filter="fade">
                                      <p:cBhvr>
                                        <p:cTn id="15" dur="500"/>
                                        <p:tgtEl>
                                          <p:spTgt spid="139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3"/>
                                        </p:tgtEl>
                                        <p:attrNameLst>
                                          <p:attrName>style.visibility</p:attrName>
                                        </p:attrNameLst>
                                      </p:cBhvr>
                                      <p:to>
                                        <p:strVal val="visible"/>
                                      </p:to>
                                    </p:set>
                                    <p:animEffect transition="in" filter="fade">
                                      <p:cBhvr>
                                        <p:cTn id="18" dur="500"/>
                                        <p:tgtEl>
                                          <p:spTgt spid="1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1">
                                            <p:txEl>
                                              <p:pRg st="2" end="2"/>
                                            </p:txEl>
                                          </p:spTgt>
                                        </p:tgtEl>
                                        <p:attrNameLst>
                                          <p:attrName>style.visibility</p:attrName>
                                        </p:attrNameLst>
                                      </p:cBhvr>
                                      <p:to>
                                        <p:strVal val="visible"/>
                                      </p:to>
                                    </p:set>
                                    <p:animEffect transition="in" filter="fade">
                                      <p:cBhvr>
                                        <p:cTn id="23" dur="500"/>
                                        <p:tgtEl>
                                          <p:spTgt spid="139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94"/>
                                        </p:tgtEl>
                                        <p:attrNameLst>
                                          <p:attrName>style.visibility</p:attrName>
                                        </p:attrNameLst>
                                      </p:cBhvr>
                                      <p:to>
                                        <p:strVal val="visible"/>
                                      </p:to>
                                    </p:set>
                                    <p:animEffect transition="in" filter="fade">
                                      <p:cBhvr>
                                        <p:cTn id="26" dur="500"/>
                                        <p:tgtEl>
                                          <p:spTgt spid="13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1">
                                            <p:txEl>
                                              <p:pRg st="3" end="3"/>
                                            </p:txEl>
                                          </p:spTgt>
                                        </p:tgtEl>
                                        <p:attrNameLst>
                                          <p:attrName>style.visibility</p:attrName>
                                        </p:attrNameLst>
                                      </p:cBhvr>
                                      <p:to>
                                        <p:strVal val="visible"/>
                                      </p:to>
                                    </p:set>
                                    <p:animEffect transition="in" filter="fade">
                                      <p:cBhvr>
                                        <p:cTn id="31" dur="500"/>
                                        <p:tgtEl>
                                          <p:spTgt spid="139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p:cTn id="34" dur="5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3" grpId="0" animBg="1"/>
      <p:bldP spid="1394" grpId="0" animBg="1"/>
      <p:bldP spid="13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Full-Stack Development</a:t>
            </a:r>
            <a:endParaRPr dirty="0"/>
          </a:p>
        </p:txBody>
      </p:sp>
      <p:sp>
        <p:nvSpPr>
          <p:cNvPr id="1686" name="Google Shape;1686;p117"/>
          <p:cNvSpPr txBox="1">
            <a:spLocks noGrp="1"/>
          </p:cNvSpPr>
          <p:nvPr>
            <p:ph type="body" idx="3"/>
          </p:nvPr>
        </p:nvSpPr>
        <p:spPr>
          <a:xfrm>
            <a:off x="174" y="937967"/>
            <a:ext cx="4972214" cy="3504176"/>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US" sz="1800" dirty="0"/>
              <a:t>Full-stack development is writing code which supports an entire web application</a:t>
            </a:r>
          </a:p>
          <a:p>
            <a:pPr marL="777240" lvl="1" indent="-205740">
              <a:spcBef>
                <a:spcPts val="0"/>
              </a:spcBef>
              <a:buSzPts val="1800"/>
              <a:buChar char="●"/>
            </a:pPr>
            <a:r>
              <a:rPr lang="en-US" sz="1800" dirty="0"/>
              <a:t>Front-end development to visually display an application to the user.</a:t>
            </a:r>
          </a:p>
          <a:p>
            <a:pPr marL="777240" lvl="1" indent="-205740">
              <a:spcBef>
                <a:spcPts val="0"/>
              </a:spcBef>
              <a:buSzPts val="1800"/>
              <a:buChar char="●"/>
            </a:pPr>
            <a:r>
              <a:rPr lang="en-US" sz="1800" dirty="0"/>
              <a:t>Back-end development, such as APIs on a server</a:t>
            </a:r>
          </a:p>
          <a:p>
            <a:pPr marL="777240" lvl="1" indent="-205740">
              <a:spcBef>
                <a:spcPts val="0"/>
              </a:spcBef>
              <a:buSzPts val="1800"/>
              <a:buChar char="●"/>
            </a:pPr>
            <a:r>
              <a:rPr lang="en-US" sz="1800" dirty="0"/>
              <a:t>Database for long-term (non-volatile) storage. This is used by the server. Sometimes this is considered part of the back-end.</a:t>
            </a:r>
          </a:p>
        </p:txBody>
      </p:sp>
      <p:pic>
        <p:nvPicPr>
          <p:cNvPr id="2052" name="Picture 4">
            <a:extLst>
              <a:ext uri="{FF2B5EF4-FFF2-40B4-BE49-F238E27FC236}">
                <a16:creationId xmlns:a16="http://schemas.microsoft.com/office/drawing/2014/main" id="{EE39158B-D42B-4FE7-9933-593A611A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750" y="1110750"/>
            <a:ext cx="2910750" cy="31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31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6">
                                            <p:txEl>
                                              <p:pRg st="2" end="2"/>
                                            </p:txEl>
                                          </p:spTgt>
                                        </p:tgtEl>
                                        <p:attrNameLst>
                                          <p:attrName>style.visibility</p:attrName>
                                        </p:attrNameLst>
                                      </p:cBhvr>
                                      <p:to>
                                        <p:strVal val="visible"/>
                                      </p:to>
                                    </p:set>
                                    <p:animEffect transition="in" filter="fade">
                                      <p:cBhvr>
                                        <p:cTn id="22" dur="500"/>
                                        <p:tgtEl>
                                          <p:spTgt spid="16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6">
                                            <p:txEl>
                                              <p:pRg st="3" end="3"/>
                                            </p:txEl>
                                          </p:spTgt>
                                        </p:tgtEl>
                                        <p:attrNameLst>
                                          <p:attrName>style.visibility</p:attrName>
                                        </p:attrNameLst>
                                      </p:cBhvr>
                                      <p:to>
                                        <p:strVal val="visible"/>
                                      </p:to>
                                    </p:set>
                                    <p:animEffect transition="in" filter="fade">
                                      <p:cBhvr>
                                        <p:cTn id="27" dur="500"/>
                                        <p:tgtEl>
                                          <p:spTgt spid="16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028" name="Picture 4">
            <a:extLst>
              <a:ext uri="{FF2B5EF4-FFF2-40B4-BE49-F238E27FC236}">
                <a16:creationId xmlns:a16="http://schemas.microsoft.com/office/drawing/2014/main" id="{D2D7E586-DAED-494A-AA6C-5CA24843C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840" y="438867"/>
            <a:ext cx="4363999" cy="3273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50A054-A556-453C-84BB-85056B0B2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560" y="1279229"/>
            <a:ext cx="4311025" cy="3233269"/>
          </a:xfrm>
          <a:prstGeom prst="rect">
            <a:avLst/>
          </a:prstGeom>
          <a:noFill/>
          <a:extLst>
            <a:ext uri="{909E8E84-426E-40DD-AFC4-6F175D3DCCD1}">
              <a14:hiddenFill xmlns:a14="http://schemas.microsoft.com/office/drawing/2010/main">
                <a:solidFill>
                  <a:srgbClr val="FFFFFF"/>
                </a:solidFill>
              </a14:hiddenFill>
            </a:ext>
          </a:extLst>
        </p:spPr>
      </p:pic>
      <p:pic>
        <p:nvPicPr>
          <p:cNvPr id="2" name="IMG_1635">
            <a:hlinkClick r:id="" action="ppaction://media"/>
            <a:extLst>
              <a:ext uri="{FF2B5EF4-FFF2-40B4-BE49-F238E27FC236}">
                <a16:creationId xmlns:a16="http://schemas.microsoft.com/office/drawing/2014/main" id="{D3038769-D043-4E3E-BB42-EFD3103ED9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27" y="-2198"/>
            <a:ext cx="9139173" cy="5140784"/>
          </a:xfrm>
          <a:prstGeom prst="rect">
            <a:avLst/>
          </a:prstGeom>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rPr>
              <a:t>Who Am I? [Fun Fact]</a:t>
            </a:r>
            <a:endParaRPr dirty="0">
              <a:solidFill>
                <a:schemeClr val="accent2">
                  <a:lumMod val="75000"/>
                </a:schemeClr>
              </a:solidFill>
              <a:effectLst>
                <a:outerShdw blurRad="38100" dist="38100" dir="2700000" algn="tl">
                  <a:srgbClr val="000000">
                    <a:alpha val="43137"/>
                  </a:srgbClr>
                </a:outerShdw>
              </a:effectLst>
            </a:endParaRPr>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3" name="Picture 4">
            <a:extLst>
              <a:ext uri="{FF2B5EF4-FFF2-40B4-BE49-F238E27FC236}">
                <a16:creationId xmlns:a16="http://schemas.microsoft.com/office/drawing/2014/main" id="{1F2727C6-20EF-4725-9534-C6077D4D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5" y="548685"/>
            <a:ext cx="1880682" cy="2507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4FFF18-1BE4-4252-A26A-4132B6CBF2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86" y="97805"/>
            <a:ext cx="2357936" cy="176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8B52B6-585F-4C0F-B25B-2EF9545D2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45" y="3135128"/>
            <a:ext cx="1447747" cy="193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52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1000" fill="hold"/>
                                        <p:tgtEl>
                                          <p:spTgt spid="10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4" name="Google Shape;1434;p106"/>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User </a:t>
            </a:r>
            <a:r>
              <a:rPr lang="en-US" sz="900" dirty="0">
                <a:solidFill>
                  <a:schemeClr val="dk1"/>
                </a:solidFill>
                <a:latin typeface="Roboto Medium"/>
                <a:ea typeface="Roboto Medium"/>
                <a:cs typeface="Roboto Medium"/>
                <a:sym typeface="Roboto Medium"/>
              </a:rPr>
              <a:t>makes</a:t>
            </a:r>
          </a:p>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a request</a:t>
            </a:r>
            <a:endParaRPr sz="900" dirty="0">
              <a:latin typeface="Roboto Medium"/>
              <a:ea typeface="Roboto Medium"/>
              <a:cs typeface="Roboto Medium"/>
              <a:sym typeface="Roboto Medium"/>
            </a:endParaRPr>
          </a:p>
        </p:txBody>
      </p:sp>
      <p:grpSp>
        <p:nvGrpSpPr>
          <p:cNvPr id="1435" name="Google Shape;1435;p106"/>
          <p:cNvGrpSpPr/>
          <p:nvPr/>
        </p:nvGrpSpPr>
        <p:grpSpPr>
          <a:xfrm rot="5400000" flipH="1">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7" name="Google Shape;143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6"/>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1" name="Google Shape;1441;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106"/>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5" name="Google Shape;1445;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06"/>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9" name="Google Shape;1449;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106"/>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3" name="Google Shape;145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106"/>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renders HTML</a:t>
            </a:r>
            <a:endParaRPr sz="900" dirty="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6"/>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Template engine</a:t>
            </a:r>
            <a:endParaRPr sz="900" dirty="0">
              <a:solidFill>
                <a:schemeClr val="dk1"/>
              </a:solidFill>
              <a:latin typeface="Roboto Medium"/>
              <a:ea typeface="Roboto Medium"/>
              <a:cs typeface="Roboto Medium"/>
              <a:sym typeface="Roboto Medium"/>
            </a:endParaRPr>
          </a:p>
        </p:txBody>
      </p:sp>
      <p:grpSp>
        <p:nvGrpSpPr>
          <p:cNvPr id="1462" name="Google Shape;1462;p106"/>
          <p:cNvGrpSpPr/>
          <p:nvPr/>
        </p:nvGrpSpPr>
        <p:grpSpPr>
          <a:xfrm rot="5400000" flipH="1">
            <a:off x="4982265" y="4103129"/>
            <a:ext cx="581913" cy="235524"/>
            <a:chOff x="1782310" y="2784872"/>
            <a:chExt cx="820404" cy="260998"/>
          </a:xfrm>
        </p:grpSpPr>
        <p:sp>
          <p:nvSpPr>
            <p:cNvPr id="1463" name="Google Shape;1463;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106"/>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chemeClr val="dk1"/>
                </a:solidFill>
                <a:latin typeface="Roboto Medium"/>
                <a:ea typeface="Roboto Medium"/>
                <a:cs typeface="Roboto Medium"/>
                <a:sym typeface="Roboto Medium"/>
              </a:rPr>
              <a:t>Server passes data </a:t>
            </a:r>
            <a:br>
              <a:rPr lang="en" sz="900" dirty="0">
                <a:solidFill>
                  <a:schemeClr val="dk1"/>
                </a:solidFill>
                <a:latin typeface="Roboto Medium"/>
                <a:ea typeface="Roboto Medium"/>
                <a:cs typeface="Roboto Medium"/>
                <a:sym typeface="Roboto Medium"/>
              </a:rPr>
            </a:br>
            <a:r>
              <a:rPr lang="en" sz="900" dirty="0">
                <a:solidFill>
                  <a:schemeClr val="dk1"/>
                </a:solidFill>
                <a:latin typeface="Roboto Medium"/>
                <a:ea typeface="Roboto Medium"/>
                <a:cs typeface="Roboto Medium"/>
                <a:sym typeface="Roboto Medium"/>
              </a:rPr>
              <a:t>to template engine </a:t>
            </a:r>
            <a:endParaRPr sz="900" dirty="0">
              <a:solidFill>
                <a:schemeClr val="dk1"/>
              </a:solidFill>
              <a:latin typeface="Roboto Medium"/>
              <a:ea typeface="Roboto Medium"/>
              <a:cs typeface="Roboto Medium"/>
              <a:sym typeface="Roboto Medium"/>
            </a:endParaRPr>
          </a:p>
        </p:txBody>
      </p:sp>
      <p:grpSp>
        <p:nvGrpSpPr>
          <p:cNvPr id="1466" name="Google Shape;1466;p106"/>
          <p:cNvGrpSpPr/>
          <p:nvPr/>
        </p:nvGrpSpPr>
        <p:grpSpPr>
          <a:xfrm rot="5400000" flipH="1">
            <a:off x="4901454" y="3497321"/>
            <a:ext cx="740333" cy="235524"/>
            <a:chOff x="1782310" y="2784872"/>
            <a:chExt cx="820404" cy="260998"/>
          </a:xfrm>
        </p:grpSpPr>
        <p:sp>
          <p:nvSpPr>
            <p:cNvPr id="1467" name="Google Shape;1467;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6"/>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06"/>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106"/>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US" sz="900" dirty="0">
                <a:solidFill>
                  <a:schemeClr val="dk1"/>
                </a:solidFill>
                <a:latin typeface="Roboto Medium"/>
                <a:ea typeface="Roboto Medium"/>
                <a:cs typeface="Roboto Medium"/>
                <a:sym typeface="Roboto Medium"/>
              </a:rPr>
              <a:t>D</a:t>
            </a:r>
            <a:r>
              <a:rPr lang="en" sz="900" dirty="0">
                <a:solidFill>
                  <a:schemeClr val="dk1"/>
                </a:solidFill>
                <a:latin typeface="Roboto Medium"/>
                <a:ea typeface="Roboto Medium"/>
                <a:cs typeface="Roboto Medium"/>
                <a:sym typeface="Roboto Medium"/>
              </a:rPr>
              <a:t>atabase</a:t>
            </a:r>
            <a:endParaRPr sz="900" dirty="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106"/>
          <p:cNvGrpSpPr/>
          <p:nvPr/>
        </p:nvGrpSpPr>
        <p:grpSpPr>
          <a:xfrm rot="5400000" flipH="1">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3" name="Google Shape;1493;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106"/>
          <p:cNvGrpSpPr/>
          <p:nvPr/>
        </p:nvGrpSpPr>
        <p:grpSpPr>
          <a:xfrm rot="10800000" flipH="1">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7" name="Google Shape;1497;p106"/>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6"/>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extLst>
      <p:ext uri="{BB962C8B-B14F-4D97-AF65-F5344CB8AC3E}">
        <p14:creationId xmlns:p14="http://schemas.microsoft.com/office/powerpoint/2010/main" val="318015745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dirty="0"/>
              <a:t>&gt; </a:t>
            </a:r>
            <a:r>
              <a:rPr lang="en-US" dirty="0"/>
              <a:t>Terminal</a:t>
            </a:r>
            <a:endParaRPr dirty="0"/>
          </a:p>
          <a:p>
            <a:pPr marL="0" lvl="0" indent="0" algn="ctr" rtl="0">
              <a:spcBef>
                <a:spcPts val="0"/>
              </a:spcBef>
              <a:spcAft>
                <a:spcPts val="0"/>
              </a:spcAft>
              <a:buNone/>
            </a:pPr>
            <a:endParaRPr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9" name="Google Shape;160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pic>
        <p:nvPicPr>
          <p:cNvPr id="2" name="Picture 1">
            <a:extLst>
              <a:ext uri="{FF2B5EF4-FFF2-40B4-BE49-F238E27FC236}">
                <a16:creationId xmlns:a16="http://schemas.microsoft.com/office/drawing/2014/main" id="{94666AAF-3C9C-4B4E-8A47-386D9B02B070}"/>
              </a:ext>
            </a:extLst>
          </p:cNvPr>
          <p:cNvPicPr>
            <a:picLocks noChangeAspect="1"/>
          </p:cNvPicPr>
          <p:nvPr/>
        </p:nvPicPr>
        <p:blipFill>
          <a:blip r:embed="rId3"/>
          <a:stretch>
            <a:fillRect/>
          </a:stretch>
        </p:blipFill>
        <p:spPr>
          <a:xfrm>
            <a:off x="2568927" y="768312"/>
            <a:ext cx="4006146" cy="3958567"/>
          </a:xfrm>
          <a:prstGeom prst="rect">
            <a:avLst/>
          </a:prstGeom>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1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&gt; Intro to Console</a:t>
            </a:r>
            <a:endParaRPr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Quiz - Console Commands</a:t>
            </a:r>
            <a:endParaRPr dirty="0"/>
          </a:p>
        </p:txBody>
      </p:sp>
      <p:sp>
        <p:nvSpPr>
          <p:cNvPr id="1686" name="Google Shape;1686;p117"/>
          <p:cNvSpPr txBox="1">
            <a:spLocks noGrp="1"/>
          </p:cNvSpPr>
          <p:nvPr>
            <p:ph type="body" idx="3"/>
          </p:nvPr>
        </p:nvSpPr>
        <p:spPr>
          <a:xfrm>
            <a:off x="1" y="741204"/>
            <a:ext cx="8846414"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600"/>
              </a:spcAft>
              <a:buSzPts val="1800"/>
              <a:buChar char="●"/>
            </a:pPr>
            <a:r>
              <a:rPr lang="en-US" sz="1800" dirty="0"/>
              <a:t>List files and directories</a:t>
            </a:r>
            <a:endParaRPr lang="en-US" sz="1800" i="1" dirty="0">
              <a:solidFill>
                <a:schemeClr val="tx1">
                  <a:lumMod val="50000"/>
                  <a:lumOff val="50000"/>
                </a:schemeClr>
              </a:solidFill>
            </a:endParaRPr>
          </a:p>
          <a:p>
            <a:pPr marL="320040" lvl="0" indent="-205740" rtl="0">
              <a:spcBef>
                <a:spcPts val="0"/>
              </a:spcBef>
              <a:spcAft>
                <a:spcPts val="600"/>
              </a:spcAft>
              <a:buSzPts val="1800"/>
              <a:buChar char="●"/>
            </a:pPr>
            <a:r>
              <a:rPr lang="en-US" sz="1800" dirty="0">
                <a:solidFill>
                  <a:schemeClr val="tx1"/>
                </a:solidFill>
              </a:rPr>
              <a:t>Change directory</a:t>
            </a:r>
            <a:endParaRPr lang="en-US" sz="1800" i="1" dirty="0">
              <a:solidFill>
                <a:schemeClr val="tx1">
                  <a:lumMod val="50000"/>
                  <a:lumOff val="50000"/>
                </a:schemeClr>
              </a:solidFill>
            </a:endParaRPr>
          </a:p>
          <a:p>
            <a:pPr marL="320040" lvl="0" indent="-205740" rtl="0">
              <a:spcBef>
                <a:spcPts val="0"/>
              </a:spcBef>
              <a:spcAft>
                <a:spcPts val="600"/>
              </a:spcAft>
              <a:buSzPts val="1800"/>
              <a:buChar char="●"/>
            </a:pPr>
            <a:r>
              <a:rPr lang="en-US" sz="1800" dirty="0">
                <a:solidFill>
                  <a:schemeClr val="tx1"/>
                </a:solidFill>
              </a:rPr>
              <a:t>Create a new directory</a:t>
            </a:r>
            <a:endParaRPr lang="en-US" sz="1800" i="1" dirty="0">
              <a:solidFill>
                <a:schemeClr val="tx1">
                  <a:lumMod val="50000"/>
                  <a:lumOff val="50000"/>
                </a:schemeClr>
              </a:solidFill>
            </a:endParaRPr>
          </a:p>
          <a:p>
            <a:pPr marL="320040" lvl="0" indent="-205740">
              <a:spcAft>
                <a:spcPts val="600"/>
              </a:spcAft>
              <a:buSzPts val="1800"/>
            </a:pPr>
            <a:r>
              <a:rPr lang="en-US" sz="1800" dirty="0">
                <a:solidFill>
                  <a:schemeClr val="tx1"/>
                </a:solidFill>
              </a:rPr>
              <a:t>Delete (remove) any directory</a:t>
            </a:r>
          </a:p>
          <a:p>
            <a:pPr marL="320040" lvl="0" indent="-205740">
              <a:spcAft>
                <a:spcPts val="600"/>
              </a:spcAft>
              <a:buSzPts val="1800"/>
            </a:pPr>
            <a:r>
              <a:rPr lang="en-US" sz="1800" dirty="0">
                <a:solidFill>
                  <a:schemeClr val="tx1"/>
                </a:solidFill>
              </a:rPr>
              <a:t>Create a new file</a:t>
            </a:r>
          </a:p>
          <a:p>
            <a:pPr marL="320040" lvl="0" indent="-205740">
              <a:spcAft>
                <a:spcPts val="600"/>
              </a:spcAft>
              <a:buSzPts val="1800"/>
            </a:pPr>
            <a:r>
              <a:rPr lang="en-US" sz="1800" dirty="0">
                <a:solidFill>
                  <a:schemeClr val="tx1"/>
                </a:solidFill>
              </a:rPr>
              <a:t>Delete (remove) a file</a:t>
            </a:r>
          </a:p>
          <a:p>
            <a:pPr marL="320040" lvl="0" indent="-205740">
              <a:spcAft>
                <a:spcPts val="600"/>
              </a:spcAft>
              <a:buSzPts val="1800"/>
            </a:pPr>
            <a:r>
              <a:rPr lang="en-US" sz="1800" dirty="0">
                <a:solidFill>
                  <a:schemeClr val="tx1"/>
                </a:solidFill>
              </a:rPr>
              <a:t>Open file or directory in VS Code</a:t>
            </a:r>
          </a:p>
          <a:p>
            <a:pPr marL="320040" lvl="0" indent="-205740">
              <a:spcAft>
                <a:spcPts val="600"/>
              </a:spcAft>
              <a:buSzPts val="1800"/>
            </a:pPr>
            <a:r>
              <a:rPr lang="en-US" sz="1800" dirty="0">
                <a:solidFill>
                  <a:schemeClr val="tx1"/>
                </a:solidFill>
              </a:rPr>
              <a:t>Print a cow</a:t>
            </a:r>
          </a:p>
          <a:p>
            <a:pPr marL="320040" lvl="0" indent="-205740">
              <a:spcAft>
                <a:spcPts val="600"/>
              </a:spcAft>
              <a:buSzPts val="1800"/>
            </a:pPr>
            <a:endParaRPr lang="en-US" sz="1800" i="1" dirty="0">
              <a:solidFill>
                <a:schemeClr val="tx1"/>
              </a:solidFill>
            </a:endParaRPr>
          </a:p>
          <a:p>
            <a:pPr marL="320040" lvl="0" indent="-205740">
              <a:spcAft>
                <a:spcPts val="600"/>
              </a:spcAft>
              <a:buSzPts val="1800"/>
            </a:pPr>
            <a:endParaRPr lang="en-US" sz="1800" i="1" dirty="0">
              <a:solidFill>
                <a:schemeClr val="tx1"/>
              </a:solidFill>
            </a:endParaRPr>
          </a:p>
          <a:p>
            <a:pPr marL="114300" lvl="0" indent="0" rtl="0">
              <a:spcBef>
                <a:spcPts val="0"/>
              </a:spcBef>
              <a:spcAft>
                <a:spcPts val="600"/>
              </a:spcAft>
              <a:buSzPts val="1800"/>
              <a:buNone/>
            </a:pPr>
            <a:r>
              <a:rPr lang="en-US" sz="1800" i="1" dirty="0">
                <a:solidFill>
                  <a:schemeClr val="tx1">
                    <a:lumMod val="50000"/>
                    <a:lumOff val="50000"/>
                  </a:schemeClr>
                </a:solidFill>
              </a:rPr>
              <a:t>&gt; ls</a:t>
            </a:r>
          </a:p>
          <a:p>
            <a:pPr marL="114300" lvl="0" indent="0" rtl="0">
              <a:spcBef>
                <a:spcPts val="0"/>
              </a:spcBef>
              <a:spcAft>
                <a:spcPts val="600"/>
              </a:spcAft>
              <a:buSzPts val="1800"/>
              <a:buNone/>
            </a:pPr>
            <a:r>
              <a:rPr lang="en-US" sz="1800" i="1" dirty="0">
                <a:solidFill>
                  <a:schemeClr val="tx1">
                    <a:lumMod val="50000"/>
                    <a:lumOff val="50000"/>
                  </a:schemeClr>
                </a:solidFill>
              </a:rPr>
              <a:t>&gt; cd my-cool-directory</a:t>
            </a:r>
          </a:p>
          <a:p>
            <a:pPr marL="114300" lvl="0" indent="0" rtl="0">
              <a:spcBef>
                <a:spcPts val="0"/>
              </a:spcBef>
              <a:spcAft>
                <a:spcPts val="600"/>
              </a:spcAft>
              <a:buSzPts val="1800"/>
              <a:buNone/>
            </a:pPr>
            <a:r>
              <a:rPr lang="en-US" sz="1800" i="1" dirty="0">
                <a:solidFill>
                  <a:schemeClr val="tx1">
                    <a:lumMod val="50000"/>
                    <a:lumOff val="50000"/>
                  </a:schemeClr>
                </a:solidFill>
              </a:rPr>
              <a:t>&gt; mkdir my-new-directory</a:t>
            </a:r>
          </a:p>
          <a:p>
            <a:pPr marL="114300" lvl="0" indent="0" rtl="0">
              <a:spcBef>
                <a:spcPts val="0"/>
              </a:spcBef>
              <a:spcAft>
                <a:spcPts val="6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rmdir</a:t>
            </a:r>
            <a:r>
              <a:rPr lang="en-US" sz="1800" i="1" dirty="0">
                <a:solidFill>
                  <a:schemeClr val="tx1">
                    <a:lumMod val="50000"/>
                    <a:lumOff val="50000"/>
                  </a:schemeClr>
                </a:solidFill>
              </a:rPr>
              <a:t> –r my-directory</a:t>
            </a:r>
          </a:p>
          <a:p>
            <a:pPr marL="114300" lvl="0" indent="0" rtl="0">
              <a:spcBef>
                <a:spcPts val="0"/>
              </a:spcBef>
              <a:spcAft>
                <a:spcPts val="600"/>
              </a:spcAft>
              <a:buSzPts val="1800"/>
              <a:buNone/>
            </a:pPr>
            <a:r>
              <a:rPr lang="en-US" sz="1800" i="1" dirty="0">
                <a:solidFill>
                  <a:schemeClr val="tx1">
                    <a:lumMod val="50000"/>
                    <a:lumOff val="50000"/>
                  </a:schemeClr>
                </a:solidFill>
              </a:rPr>
              <a:t>&gt; touch my-new-file</a:t>
            </a:r>
          </a:p>
          <a:p>
            <a:pPr marL="114300" lvl="0" indent="0" rtl="0">
              <a:spcBef>
                <a:spcPts val="0"/>
              </a:spcBef>
              <a:spcAft>
                <a:spcPts val="600"/>
              </a:spcAft>
              <a:buSzPts val="1800"/>
              <a:buNone/>
            </a:pPr>
            <a:r>
              <a:rPr lang="en-US" sz="1800" i="1" dirty="0">
                <a:solidFill>
                  <a:schemeClr val="tx1">
                    <a:lumMod val="50000"/>
                    <a:lumOff val="50000"/>
                  </a:schemeClr>
                </a:solidFill>
              </a:rPr>
              <a:t>&gt; rm my-file</a:t>
            </a:r>
          </a:p>
          <a:p>
            <a:pPr marL="114300" lvl="0" indent="0" rtl="0">
              <a:spcBef>
                <a:spcPts val="0"/>
              </a:spcBef>
              <a:spcAft>
                <a:spcPts val="600"/>
              </a:spcAft>
              <a:buSzPts val="1800"/>
              <a:buNone/>
            </a:pPr>
            <a:r>
              <a:rPr lang="en-US" sz="1800" i="1" dirty="0">
                <a:solidFill>
                  <a:schemeClr val="tx1">
                    <a:lumMod val="50000"/>
                    <a:lumOff val="50000"/>
                  </a:schemeClr>
                </a:solidFill>
              </a:rPr>
              <a:t>&gt; code file-or-directory</a:t>
            </a:r>
          </a:p>
          <a:p>
            <a:pPr marL="114300" lvl="0" indent="0" rtl="0">
              <a:spcBef>
                <a:spcPts val="0"/>
              </a:spcBef>
              <a:spcAft>
                <a:spcPts val="600"/>
              </a:spcAft>
              <a:buSzPts val="1800"/>
              <a:buNone/>
            </a:pPr>
            <a:r>
              <a:rPr lang="en-US" sz="1800" i="1" dirty="0">
                <a:solidFill>
                  <a:schemeClr val="tx1">
                    <a:lumMod val="50000"/>
                    <a:lumOff val="50000"/>
                  </a:schemeClr>
                </a:solidFill>
              </a:rPr>
              <a:t>&gt; cowsay “I like turtles”</a:t>
            </a:r>
          </a:p>
          <a:p>
            <a:pPr marL="320040" lvl="0" indent="-205740" algn="l" rtl="0">
              <a:spcBef>
                <a:spcPts val="0"/>
              </a:spcBef>
              <a:spcAft>
                <a:spcPts val="0"/>
              </a:spcAft>
              <a:buSzPts val="1800"/>
              <a:buChar char="●"/>
            </a:pPr>
            <a:endParaRPr lang="en-US" sz="1800" i="1" dirty="0">
              <a:solidFill>
                <a:schemeClr val="tx1">
                  <a:lumMod val="50000"/>
                  <a:lumOff val="50000"/>
                </a:schemeClr>
              </a:solidFill>
            </a:endParaRPr>
          </a:p>
          <a:p>
            <a:pPr marL="320040" lvl="0" indent="-205740" algn="l" rtl="0">
              <a:spcBef>
                <a:spcPts val="0"/>
              </a:spcBef>
              <a:spcAft>
                <a:spcPts val="0"/>
              </a:spcAft>
              <a:buSzPts val="1800"/>
              <a:buChar char="●"/>
            </a:pPr>
            <a:endParaRPr lang="en-US" sz="1800" i="1" dirty="0">
              <a:solidFill>
                <a:schemeClr val="tx1">
                  <a:lumMod val="50000"/>
                  <a:lumOff val="50000"/>
                </a:schemeClr>
              </a:solidFill>
            </a:endParaRPr>
          </a:p>
          <a:p>
            <a:pPr marL="320040" lvl="0" indent="-205740" algn="l" rtl="0">
              <a:spcBef>
                <a:spcPts val="0"/>
              </a:spcBef>
              <a:spcAft>
                <a:spcPts val="0"/>
              </a:spcAft>
              <a:buSzPts val="1800"/>
              <a:buChar char="●"/>
            </a:pPr>
            <a:endParaRPr lang="en-US" sz="1800" dirty="0"/>
          </a:p>
        </p:txBody>
      </p:sp>
    </p:spTree>
    <p:extLst>
      <p:ext uri="{BB962C8B-B14F-4D97-AF65-F5344CB8AC3E}">
        <p14:creationId xmlns:p14="http://schemas.microsoft.com/office/powerpoint/2010/main" val="1318841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0" end="10"/>
                                            </p:txEl>
                                          </p:spTgt>
                                        </p:tgtEl>
                                        <p:attrNameLst>
                                          <p:attrName>style.visibility</p:attrName>
                                        </p:attrNameLst>
                                      </p:cBhvr>
                                      <p:to>
                                        <p:strVal val="visible"/>
                                      </p:to>
                                    </p:set>
                                    <p:animEffect transition="in" filter="fade">
                                      <p:cBhvr>
                                        <p:cTn id="12" dur="500"/>
                                        <p:tgtEl>
                                          <p:spTgt spid="168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11" end="11"/>
                                            </p:txEl>
                                          </p:spTgt>
                                        </p:tgtEl>
                                        <p:attrNameLst>
                                          <p:attrName>style.visibility</p:attrName>
                                        </p:attrNameLst>
                                      </p:cBhvr>
                                      <p:to>
                                        <p:strVal val="visible"/>
                                      </p:to>
                                    </p:set>
                                    <p:animEffect transition="in" filter="fade">
                                      <p:cBhvr>
                                        <p:cTn id="22" dur="500"/>
                                        <p:tgtEl>
                                          <p:spTgt spid="1686">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2" end="12"/>
                                            </p:txEl>
                                          </p:spTgt>
                                        </p:tgtEl>
                                        <p:attrNameLst>
                                          <p:attrName>style.visibility</p:attrName>
                                        </p:attrNameLst>
                                      </p:cBhvr>
                                      <p:to>
                                        <p:strVal val="visible"/>
                                      </p:to>
                                    </p:set>
                                    <p:animEffect transition="in" filter="fade">
                                      <p:cBhvr>
                                        <p:cTn id="32" dur="500"/>
                                        <p:tgtEl>
                                          <p:spTgt spid="168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3" end="13"/>
                                            </p:txEl>
                                          </p:spTgt>
                                        </p:tgtEl>
                                        <p:attrNameLst>
                                          <p:attrName>style.visibility</p:attrName>
                                        </p:attrNameLst>
                                      </p:cBhvr>
                                      <p:to>
                                        <p:strVal val="visible"/>
                                      </p:to>
                                    </p:set>
                                    <p:animEffect transition="in" filter="fade">
                                      <p:cBhvr>
                                        <p:cTn id="42" dur="500"/>
                                        <p:tgtEl>
                                          <p:spTgt spid="1686">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4" end="14"/>
                                            </p:txEl>
                                          </p:spTgt>
                                        </p:tgtEl>
                                        <p:attrNameLst>
                                          <p:attrName>style.visibility</p:attrName>
                                        </p:attrNameLst>
                                      </p:cBhvr>
                                      <p:to>
                                        <p:strVal val="visible"/>
                                      </p:to>
                                    </p:set>
                                    <p:animEffect transition="in" filter="fade">
                                      <p:cBhvr>
                                        <p:cTn id="52" dur="500"/>
                                        <p:tgtEl>
                                          <p:spTgt spid="1686">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5" end="15"/>
                                            </p:txEl>
                                          </p:spTgt>
                                        </p:tgtEl>
                                        <p:attrNameLst>
                                          <p:attrName>style.visibility</p:attrName>
                                        </p:attrNameLst>
                                      </p:cBhvr>
                                      <p:to>
                                        <p:strVal val="visible"/>
                                      </p:to>
                                    </p:set>
                                    <p:animEffect transition="in" filter="fade">
                                      <p:cBhvr>
                                        <p:cTn id="62" dur="500"/>
                                        <p:tgtEl>
                                          <p:spTgt spid="168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86">
                                            <p:txEl>
                                              <p:pRg st="16" end="16"/>
                                            </p:txEl>
                                          </p:spTgt>
                                        </p:tgtEl>
                                        <p:attrNameLst>
                                          <p:attrName>style.visibility</p:attrName>
                                        </p:attrNameLst>
                                      </p:cBhvr>
                                      <p:to>
                                        <p:strVal val="visible"/>
                                      </p:to>
                                    </p:set>
                                    <p:animEffect transition="in" filter="fade">
                                      <p:cBhvr>
                                        <p:cTn id="72" dur="500"/>
                                        <p:tgtEl>
                                          <p:spTgt spid="1686">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86">
                                            <p:txEl>
                                              <p:pRg st="7" end="7"/>
                                            </p:txEl>
                                          </p:spTgt>
                                        </p:tgtEl>
                                        <p:attrNameLst>
                                          <p:attrName>style.visibility</p:attrName>
                                        </p:attrNameLst>
                                      </p:cBhvr>
                                      <p:to>
                                        <p:strVal val="visible"/>
                                      </p:to>
                                    </p:set>
                                    <p:animEffect transition="in" filter="fade">
                                      <p:cBhvr>
                                        <p:cTn id="77" dur="500"/>
                                        <p:tgtEl>
                                          <p:spTgt spid="168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86">
                                            <p:txEl>
                                              <p:pRg st="17" end="17"/>
                                            </p:txEl>
                                          </p:spTgt>
                                        </p:tgtEl>
                                        <p:attrNameLst>
                                          <p:attrName>style.visibility</p:attrName>
                                        </p:attrNameLst>
                                      </p:cBhvr>
                                      <p:to>
                                        <p:strVal val="visible"/>
                                      </p:to>
                                    </p:set>
                                    <p:animEffect transition="in" filter="fade">
                                      <p:cBhvr>
                                        <p:cTn id="82" dur="500"/>
                                        <p:tgtEl>
                                          <p:spTgt spid="168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Console Utilities</a:t>
            </a:r>
            <a:endParaRPr dirty="0"/>
          </a:p>
        </p:txBody>
      </p:sp>
      <p:sp>
        <p:nvSpPr>
          <p:cNvPr id="1686" name="Google Shape;1686;p117"/>
          <p:cNvSpPr txBox="1">
            <a:spLocks noGrp="1"/>
          </p:cNvSpPr>
          <p:nvPr>
            <p:ph type="body" idx="3"/>
          </p:nvPr>
        </p:nvSpPr>
        <p:spPr>
          <a:xfrm>
            <a:off x="0" y="741204"/>
            <a:ext cx="9425353" cy="4014758"/>
          </a:xfrm>
          <a:prstGeom prst="rect">
            <a:avLst/>
          </a:prstGeom>
        </p:spPr>
        <p:txBody>
          <a:bodyPr spcFirstLastPara="1" wrap="square" lIns="457200" tIns="0" rIns="457200" bIns="914400" numCol="2" anchor="t" anchorCtr="0">
            <a:noAutofit/>
          </a:bodyPr>
          <a:lstStyle/>
          <a:p>
            <a:pPr marL="320040" lvl="0" indent="-205740" rtl="0">
              <a:spcBef>
                <a:spcPts val="0"/>
              </a:spcBef>
              <a:spcAft>
                <a:spcPts val="600"/>
              </a:spcAft>
              <a:buSzPts val="1800"/>
              <a:buChar char="●"/>
            </a:pPr>
            <a:r>
              <a:rPr lang="en-US" sz="1800" dirty="0"/>
              <a:t>Alias for the current directory’s path</a:t>
            </a:r>
          </a:p>
          <a:p>
            <a:pPr marL="320040" lvl="0" indent="-205740" rtl="0">
              <a:spcBef>
                <a:spcPts val="0"/>
              </a:spcBef>
              <a:spcAft>
                <a:spcPts val="600"/>
              </a:spcAft>
              <a:buSzPts val="1800"/>
              <a:buChar char="●"/>
            </a:pPr>
            <a:r>
              <a:rPr lang="en-US" sz="1800" dirty="0"/>
              <a:t>Alias for the parent directory’s path</a:t>
            </a:r>
            <a:endParaRPr lang="en-US" sz="1800" i="1" dirty="0">
              <a:solidFill>
                <a:schemeClr val="tx1">
                  <a:lumMod val="50000"/>
                  <a:lumOff val="50000"/>
                </a:schemeClr>
              </a:solidFill>
            </a:endParaRPr>
          </a:p>
          <a:p>
            <a:pPr marL="320040" lvl="0" indent="-205740" rtl="0">
              <a:spcBef>
                <a:spcPts val="0"/>
              </a:spcBef>
              <a:spcAft>
                <a:spcPts val="600"/>
              </a:spcAft>
              <a:buSzPts val="1800"/>
              <a:buChar char="●"/>
            </a:pPr>
            <a:r>
              <a:rPr lang="en-US" sz="1800" dirty="0">
                <a:solidFill>
                  <a:schemeClr val="tx1"/>
                </a:solidFill>
              </a:rPr>
              <a:t>Alias for your home directory</a:t>
            </a:r>
          </a:p>
          <a:p>
            <a:pPr marL="320040" lvl="0" indent="-205740" rtl="0">
              <a:spcBef>
                <a:spcPts val="0"/>
              </a:spcBef>
              <a:spcAft>
                <a:spcPts val="600"/>
              </a:spcAft>
              <a:buSzPts val="1800"/>
              <a:buChar char="●"/>
            </a:pPr>
            <a:r>
              <a:rPr lang="en-US" sz="1800" dirty="0">
                <a:solidFill>
                  <a:schemeClr val="tx1"/>
                </a:solidFill>
              </a:rPr>
              <a:t>Tab auto-complete</a:t>
            </a:r>
          </a:p>
          <a:p>
            <a:pPr marL="320040" lvl="0" indent="-205740" rtl="0">
              <a:spcBef>
                <a:spcPts val="0"/>
              </a:spcBef>
              <a:spcAft>
                <a:spcPts val="600"/>
              </a:spcAft>
              <a:buSzPts val="1800"/>
              <a:buChar char="●"/>
            </a:pPr>
            <a:r>
              <a:rPr lang="en-US" sz="1800" dirty="0">
                <a:solidFill>
                  <a:schemeClr val="tx1"/>
                </a:solidFill>
              </a:rPr>
              <a:t>Kill a currently running process</a:t>
            </a:r>
          </a:p>
          <a:p>
            <a:pPr marL="320040" lvl="0" indent="-205740" rtl="0">
              <a:spcBef>
                <a:spcPts val="0"/>
              </a:spcBef>
              <a:spcAft>
                <a:spcPts val="600"/>
              </a:spcAft>
              <a:buSzPts val="1800"/>
              <a:buChar char="●"/>
            </a:pPr>
            <a:r>
              <a:rPr lang="en-US" sz="1800" dirty="0">
                <a:solidFill>
                  <a:schemeClr val="tx1"/>
                </a:solidFill>
              </a:rPr>
              <a:t>Up arrow</a:t>
            </a:r>
          </a:p>
          <a:p>
            <a:pPr marL="320040" lvl="0" indent="-205740" rtl="0">
              <a:spcBef>
                <a:spcPts val="0"/>
              </a:spcBef>
              <a:spcAft>
                <a:spcPts val="600"/>
              </a:spcAft>
              <a:buSzPts val="1800"/>
              <a:buChar char="●"/>
            </a:pPr>
            <a:r>
              <a:rPr lang="en-US" sz="1800" dirty="0">
                <a:solidFill>
                  <a:schemeClr val="tx1"/>
                </a:solidFill>
              </a:rPr>
              <a:t>Google “Linux command for…”</a:t>
            </a:r>
          </a:p>
          <a:p>
            <a:pPr marL="114300" lvl="0" indent="0" rtl="0">
              <a:spcBef>
                <a:spcPts val="0"/>
              </a:spcBef>
              <a:spcAft>
                <a:spcPts val="600"/>
              </a:spcAft>
              <a:buSzPts val="1800"/>
              <a:buNone/>
            </a:pPr>
            <a:endParaRPr lang="en-US" sz="1800" i="1" dirty="0">
              <a:solidFill>
                <a:schemeClr val="tx1">
                  <a:lumMod val="50000"/>
                  <a:lumOff val="50000"/>
                </a:schemeClr>
              </a:solidFill>
            </a:endParaRPr>
          </a:p>
          <a:p>
            <a:pPr marL="114300" lvl="0" indent="0" rtl="0">
              <a:spcBef>
                <a:spcPts val="0"/>
              </a:spcBef>
              <a:spcAft>
                <a:spcPts val="600"/>
              </a:spcAft>
              <a:buSzPts val="1800"/>
              <a:buNone/>
            </a:pPr>
            <a:r>
              <a:rPr lang="en-US" sz="1800" i="1" dirty="0">
                <a:solidFill>
                  <a:schemeClr val="tx1">
                    <a:lumMod val="50000"/>
                    <a:lumOff val="50000"/>
                  </a:schemeClr>
                </a:solidFill>
              </a:rPr>
              <a:t>&gt; .</a:t>
            </a:r>
          </a:p>
          <a:p>
            <a:pPr marL="114300" lvl="0" indent="0" rtl="0">
              <a:spcBef>
                <a:spcPts val="0"/>
              </a:spcBef>
              <a:spcAft>
                <a:spcPts val="600"/>
              </a:spcAft>
              <a:buSzPts val="1800"/>
              <a:buNone/>
            </a:pPr>
            <a:r>
              <a:rPr lang="en-US" sz="1800" i="1" dirty="0">
                <a:solidFill>
                  <a:schemeClr val="tx1">
                    <a:lumMod val="50000"/>
                    <a:lumOff val="50000"/>
                  </a:schemeClr>
                </a:solidFill>
              </a:rPr>
              <a:t>&gt; ..</a:t>
            </a:r>
          </a:p>
          <a:p>
            <a:pPr marL="114300" lvl="0" indent="0" rtl="0">
              <a:spcBef>
                <a:spcPts val="0"/>
              </a:spcBef>
              <a:spcAft>
                <a:spcPts val="600"/>
              </a:spcAft>
              <a:buSzPts val="1800"/>
              <a:buNone/>
            </a:pPr>
            <a:r>
              <a:rPr lang="en-US" sz="1800" i="1" dirty="0">
                <a:solidFill>
                  <a:schemeClr val="tx1">
                    <a:lumMod val="50000"/>
                    <a:lumOff val="50000"/>
                  </a:schemeClr>
                </a:solidFill>
              </a:rPr>
              <a:t>&gt; ~</a:t>
            </a:r>
          </a:p>
          <a:p>
            <a:pPr marL="114300" lvl="0" indent="0" rtl="0">
              <a:spcBef>
                <a:spcPts val="0"/>
              </a:spcBef>
              <a:spcAft>
                <a:spcPts val="600"/>
              </a:spcAft>
              <a:buSzPts val="1800"/>
              <a:buNone/>
            </a:pPr>
            <a:r>
              <a:rPr lang="en-US" sz="1800" i="1" dirty="0">
                <a:solidFill>
                  <a:schemeClr val="tx1">
                    <a:lumMod val="50000"/>
                    <a:lumOff val="50000"/>
                  </a:schemeClr>
                </a:solidFill>
              </a:rPr>
              <a:t>&gt; cd &lt;tab&gt;</a:t>
            </a:r>
          </a:p>
          <a:p>
            <a:pPr marL="114300" lvl="0" indent="0" rtl="0">
              <a:spcBef>
                <a:spcPts val="0"/>
              </a:spcBef>
              <a:spcAft>
                <a:spcPts val="600"/>
              </a:spcAft>
              <a:buSzPts val="1800"/>
              <a:buNone/>
            </a:pPr>
            <a:r>
              <a:rPr lang="en-US" sz="1800" i="1" dirty="0">
                <a:solidFill>
                  <a:schemeClr val="tx1">
                    <a:lumMod val="50000"/>
                    <a:lumOff val="50000"/>
                  </a:schemeClr>
                </a:solidFill>
              </a:rPr>
              <a:t>&gt; </a:t>
            </a:r>
            <a:r>
              <a:rPr lang="en-US" sz="1800" i="1" dirty="0" err="1">
                <a:solidFill>
                  <a:schemeClr val="tx1">
                    <a:lumMod val="50000"/>
                    <a:lumOff val="50000"/>
                  </a:schemeClr>
                </a:solidFill>
              </a:rPr>
              <a:t>ctrl+C</a:t>
            </a:r>
            <a:endParaRPr lang="en-US" sz="1800" i="1" dirty="0">
              <a:solidFill>
                <a:schemeClr val="tx1">
                  <a:lumMod val="50000"/>
                  <a:lumOff val="50000"/>
                </a:schemeClr>
              </a:solidFill>
            </a:endParaRPr>
          </a:p>
          <a:p>
            <a:pPr marL="114300" lvl="0" indent="0" rtl="0">
              <a:spcBef>
                <a:spcPts val="0"/>
              </a:spcBef>
              <a:spcAft>
                <a:spcPts val="600"/>
              </a:spcAft>
              <a:buSzPts val="1800"/>
              <a:buNone/>
            </a:pPr>
            <a:r>
              <a:rPr lang="en-US" sz="1800" i="1" dirty="0">
                <a:solidFill>
                  <a:schemeClr val="tx1">
                    <a:lumMod val="50000"/>
                    <a:lumOff val="50000"/>
                  </a:schemeClr>
                </a:solidFill>
              </a:rPr>
              <a:t>&gt; Cycles through previous commands</a:t>
            </a:r>
          </a:p>
          <a:p>
            <a:pPr marL="320040" lvl="0" indent="-205740" algn="l" rtl="0">
              <a:spcBef>
                <a:spcPts val="0"/>
              </a:spcBef>
              <a:spcAft>
                <a:spcPts val="0"/>
              </a:spcAft>
              <a:buSzPts val="1800"/>
              <a:buChar char="●"/>
            </a:pPr>
            <a:endParaRPr lang="en-US" sz="1800" i="1" dirty="0">
              <a:solidFill>
                <a:schemeClr val="tx1">
                  <a:lumMod val="50000"/>
                  <a:lumOff val="50000"/>
                </a:schemeClr>
              </a:solidFill>
            </a:endParaRPr>
          </a:p>
          <a:p>
            <a:pPr marL="320040" lvl="0" indent="-205740" algn="l" rtl="0">
              <a:spcBef>
                <a:spcPts val="0"/>
              </a:spcBef>
              <a:spcAft>
                <a:spcPts val="0"/>
              </a:spcAft>
              <a:buSzPts val="1800"/>
              <a:buChar char="●"/>
            </a:pPr>
            <a:endParaRPr lang="en-US" sz="1800" dirty="0"/>
          </a:p>
        </p:txBody>
      </p:sp>
    </p:spTree>
    <p:extLst>
      <p:ext uri="{BB962C8B-B14F-4D97-AF65-F5344CB8AC3E}">
        <p14:creationId xmlns:p14="http://schemas.microsoft.com/office/powerpoint/2010/main" val="1548405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5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8" end="8"/>
                                            </p:txEl>
                                          </p:spTgt>
                                        </p:tgtEl>
                                        <p:attrNameLst>
                                          <p:attrName>style.visibility</p:attrName>
                                        </p:attrNameLst>
                                      </p:cBhvr>
                                      <p:to>
                                        <p:strVal val="visible"/>
                                      </p:to>
                                    </p:set>
                                    <p:animEffect transition="in" filter="fade">
                                      <p:cBhvr>
                                        <p:cTn id="12" dur="500"/>
                                        <p:tgtEl>
                                          <p:spTgt spid="168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1" end="1"/>
                                            </p:txEl>
                                          </p:spTgt>
                                        </p:tgtEl>
                                        <p:attrNameLst>
                                          <p:attrName>style.visibility</p:attrName>
                                        </p:attrNameLst>
                                      </p:cBhvr>
                                      <p:to>
                                        <p:strVal val="visible"/>
                                      </p:to>
                                    </p:set>
                                    <p:animEffect transition="in" filter="fade">
                                      <p:cBhvr>
                                        <p:cTn id="17" dur="500"/>
                                        <p:tgtEl>
                                          <p:spTgt spid="1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9" end="9"/>
                                            </p:txEl>
                                          </p:spTgt>
                                        </p:tgtEl>
                                        <p:attrNameLst>
                                          <p:attrName>style.visibility</p:attrName>
                                        </p:attrNameLst>
                                      </p:cBhvr>
                                      <p:to>
                                        <p:strVal val="visible"/>
                                      </p:to>
                                    </p:set>
                                    <p:animEffect transition="in" filter="fade">
                                      <p:cBhvr>
                                        <p:cTn id="22" dur="500"/>
                                        <p:tgtEl>
                                          <p:spTgt spid="168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2" end="2"/>
                                            </p:txEl>
                                          </p:spTgt>
                                        </p:tgtEl>
                                        <p:attrNameLst>
                                          <p:attrName>style.visibility</p:attrName>
                                        </p:attrNameLst>
                                      </p:cBhvr>
                                      <p:to>
                                        <p:strVal val="visible"/>
                                      </p:to>
                                    </p:set>
                                    <p:animEffect transition="in" filter="fade">
                                      <p:cBhvr>
                                        <p:cTn id="27" dur="500"/>
                                        <p:tgtEl>
                                          <p:spTgt spid="168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10" end="10"/>
                                            </p:txEl>
                                          </p:spTgt>
                                        </p:tgtEl>
                                        <p:attrNameLst>
                                          <p:attrName>style.visibility</p:attrName>
                                        </p:attrNameLst>
                                      </p:cBhvr>
                                      <p:to>
                                        <p:strVal val="visible"/>
                                      </p:to>
                                    </p:set>
                                    <p:animEffect transition="in" filter="fade">
                                      <p:cBhvr>
                                        <p:cTn id="32" dur="500"/>
                                        <p:tgtEl>
                                          <p:spTgt spid="168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3" end="3"/>
                                            </p:txEl>
                                          </p:spTgt>
                                        </p:tgtEl>
                                        <p:attrNameLst>
                                          <p:attrName>style.visibility</p:attrName>
                                        </p:attrNameLst>
                                      </p:cBhvr>
                                      <p:to>
                                        <p:strVal val="visible"/>
                                      </p:to>
                                    </p:set>
                                    <p:animEffect transition="in" filter="fade">
                                      <p:cBhvr>
                                        <p:cTn id="37" dur="500"/>
                                        <p:tgtEl>
                                          <p:spTgt spid="168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11" end="11"/>
                                            </p:txEl>
                                          </p:spTgt>
                                        </p:tgtEl>
                                        <p:attrNameLst>
                                          <p:attrName>style.visibility</p:attrName>
                                        </p:attrNameLst>
                                      </p:cBhvr>
                                      <p:to>
                                        <p:strVal val="visible"/>
                                      </p:to>
                                    </p:set>
                                    <p:animEffect transition="in" filter="fade">
                                      <p:cBhvr>
                                        <p:cTn id="42" dur="500"/>
                                        <p:tgtEl>
                                          <p:spTgt spid="168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86">
                                            <p:txEl>
                                              <p:pRg st="4" end="4"/>
                                            </p:txEl>
                                          </p:spTgt>
                                        </p:tgtEl>
                                        <p:attrNameLst>
                                          <p:attrName>style.visibility</p:attrName>
                                        </p:attrNameLst>
                                      </p:cBhvr>
                                      <p:to>
                                        <p:strVal val="visible"/>
                                      </p:to>
                                    </p:set>
                                    <p:animEffect transition="in" filter="fade">
                                      <p:cBhvr>
                                        <p:cTn id="47" dur="500"/>
                                        <p:tgtEl>
                                          <p:spTgt spid="168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86">
                                            <p:txEl>
                                              <p:pRg st="12" end="12"/>
                                            </p:txEl>
                                          </p:spTgt>
                                        </p:tgtEl>
                                        <p:attrNameLst>
                                          <p:attrName>style.visibility</p:attrName>
                                        </p:attrNameLst>
                                      </p:cBhvr>
                                      <p:to>
                                        <p:strVal val="visible"/>
                                      </p:to>
                                    </p:set>
                                    <p:animEffect transition="in" filter="fade">
                                      <p:cBhvr>
                                        <p:cTn id="52" dur="500"/>
                                        <p:tgtEl>
                                          <p:spTgt spid="168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6">
                                            <p:txEl>
                                              <p:pRg st="5" end="5"/>
                                            </p:txEl>
                                          </p:spTgt>
                                        </p:tgtEl>
                                        <p:attrNameLst>
                                          <p:attrName>style.visibility</p:attrName>
                                        </p:attrNameLst>
                                      </p:cBhvr>
                                      <p:to>
                                        <p:strVal val="visible"/>
                                      </p:to>
                                    </p:set>
                                    <p:animEffect transition="in" filter="fade">
                                      <p:cBhvr>
                                        <p:cTn id="57" dur="500"/>
                                        <p:tgtEl>
                                          <p:spTgt spid="168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6">
                                            <p:txEl>
                                              <p:pRg st="13" end="13"/>
                                            </p:txEl>
                                          </p:spTgt>
                                        </p:tgtEl>
                                        <p:attrNameLst>
                                          <p:attrName>style.visibility</p:attrName>
                                        </p:attrNameLst>
                                      </p:cBhvr>
                                      <p:to>
                                        <p:strVal val="visible"/>
                                      </p:to>
                                    </p:set>
                                    <p:animEffect transition="in" filter="fade">
                                      <p:cBhvr>
                                        <p:cTn id="62" dur="500"/>
                                        <p:tgtEl>
                                          <p:spTgt spid="168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6">
                                            <p:txEl>
                                              <p:pRg st="6" end="6"/>
                                            </p:txEl>
                                          </p:spTgt>
                                        </p:tgtEl>
                                        <p:attrNameLst>
                                          <p:attrName>style.visibility</p:attrName>
                                        </p:attrNameLst>
                                      </p:cBhvr>
                                      <p:to>
                                        <p:strVal val="visible"/>
                                      </p:to>
                                    </p:set>
                                    <p:animEffect transition="in" filter="fade">
                                      <p:cBhvr>
                                        <p:cTn id="67" dur="500"/>
                                        <p:tgtEl>
                                          <p:spTgt spid="1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29" name="Google Shape;1629;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1 min</a:t>
            </a:r>
            <a:endParaRPr/>
          </a:p>
        </p:txBody>
      </p:sp>
      <p:sp>
        <p:nvSpPr>
          <p:cNvPr id="1630" name="Google Shape;1630;p113"/>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Best Practices:</a:t>
            </a:r>
            <a:endParaRPr/>
          </a:p>
          <a:p>
            <a:pPr marL="0" lvl="0" indent="0" algn="l" rtl="0">
              <a:spcBef>
                <a:spcPts val="0"/>
              </a:spcBef>
              <a:spcAft>
                <a:spcPts val="0"/>
              </a:spcAft>
              <a:buNone/>
            </a:pPr>
            <a:endParaRPr/>
          </a:p>
        </p:txBody>
      </p:sp>
      <p:sp>
        <p:nvSpPr>
          <p:cNvPr id="1631" name="Google Shape;1631;p11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Always use lowercase for </a:t>
            </a:r>
            <a:r>
              <a:rPr lang="en-US" dirty="0"/>
              <a:t>directory</a:t>
            </a:r>
            <a:r>
              <a:rPr lang="en" dirty="0"/>
              <a:t> and file names</a:t>
            </a:r>
            <a:endParaRPr dirty="0"/>
          </a:p>
        </p:txBody>
      </p:sp>
      <p:pic>
        <p:nvPicPr>
          <p:cNvPr id="1633" name="Google Shape;1633;p11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Never put spaces in </a:t>
            </a:r>
            <a:r>
              <a:rPr lang="en-US" sz="1800" dirty="0"/>
              <a:t>directory</a:t>
            </a:r>
            <a:r>
              <a:rPr lang="en" sz="1800" dirty="0"/>
              <a:t> </a:t>
            </a:r>
            <a:r>
              <a:rPr lang="en-US" sz="1800" dirty="0"/>
              <a:t>or</a:t>
            </a:r>
            <a:r>
              <a:rPr lang="en" sz="1800" dirty="0"/>
              <a:t> file names</a:t>
            </a:r>
            <a:endParaRPr sz="1800" dirty="0"/>
          </a:p>
        </p:txBody>
      </p:sp>
      <p:pic>
        <p:nvPicPr>
          <p:cNvPr id="1636" name="Google Shape;1636;p11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txBox="1">
            <a:spLocks noGrp="1"/>
          </p:cNvSpPr>
          <p:nvPr>
            <p:ph type="subTitle" idx="3"/>
          </p:nvPr>
        </p:nvSpPr>
        <p:spPr>
          <a:xfrm>
            <a:off x="25" y="3371125"/>
            <a:ext cx="8819336"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Use dashes to separate words in </a:t>
            </a:r>
            <a:r>
              <a:rPr lang="en-US" sz="1800" dirty="0"/>
              <a:t>directory</a:t>
            </a:r>
            <a:r>
              <a:rPr lang="en" sz="1800" dirty="0"/>
              <a:t> and file names </a:t>
            </a:r>
            <a:br>
              <a:rPr lang="en" sz="1800" dirty="0"/>
            </a:br>
            <a:r>
              <a:rPr lang="en" sz="1800" dirty="0"/>
              <a:t>(</a:t>
            </a:r>
            <a:r>
              <a:rPr lang="en-US" sz="1800" dirty="0"/>
              <a:t>dash-case)</a:t>
            </a:r>
            <a:endParaRPr sz="1800" dirty="0"/>
          </a:p>
        </p:txBody>
      </p:sp>
      <p:pic>
        <p:nvPicPr>
          <p:cNvPr id="1639" name="Google Shape;1639;p11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7" name="Google Shape;1647;p114"/>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From the </a:t>
            </a:r>
            <a:r>
              <a:rPr lang="en-US" dirty="0"/>
              <a:t>t</a:t>
            </a:r>
            <a:r>
              <a:rPr lang="en" dirty="0"/>
              <a:t>erminal/console and using only the command line: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BONUS!</a:t>
            </a:r>
            <a:endParaRPr dirty="0"/>
          </a:p>
        </p:txBody>
      </p:sp>
      <p:sp>
        <p:nvSpPr>
          <p:cNvPr id="1648" name="Google Shape;1648;p11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0" name="Google Shape;1650;p11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4"/>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078" name="Picture 6" descr="Image result for android">
            <a:extLst>
              <a:ext uri="{FF2B5EF4-FFF2-40B4-BE49-F238E27FC236}">
                <a16:creationId xmlns:a16="http://schemas.microsoft.com/office/drawing/2014/main" id="{89AA8C5D-8265-4F8E-893C-A11F2021C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108" y="2119527"/>
            <a:ext cx="1177355" cy="1177355"/>
          </a:xfrm>
          <a:prstGeom prst="rect">
            <a:avLst/>
          </a:prstGeom>
          <a:noFill/>
          <a:extLst>
            <a:ext uri="{909E8E84-426E-40DD-AFC4-6F175D3DCCD1}">
              <a14:hiddenFill xmlns:a14="http://schemas.microsoft.com/office/drawing/2010/main">
                <a:solidFill>
                  <a:srgbClr val="FFFFFF"/>
                </a:solidFill>
              </a14:hiddenFill>
            </a:ext>
          </a:extLst>
        </p:spPr>
      </p:pic>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&lt;story time&gt; How I got into software</a:t>
            </a:r>
          </a:p>
        </p:txBody>
      </p:sp>
      <p:pic>
        <p:nvPicPr>
          <p:cNvPr id="3074" name="Picture 2" descr="Image result for start computer science">
            <a:extLst>
              <a:ext uri="{FF2B5EF4-FFF2-40B4-BE49-F238E27FC236}">
                <a16:creationId xmlns:a16="http://schemas.microsoft.com/office/drawing/2014/main" id="{F7A61820-F1D7-4D01-A658-ECC4AFE0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69" y="2235299"/>
            <a:ext cx="1910771" cy="11402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ach">
            <a:extLst>
              <a:ext uri="{FF2B5EF4-FFF2-40B4-BE49-F238E27FC236}">
                <a16:creationId xmlns:a16="http://schemas.microsoft.com/office/drawing/2014/main" id="{A53A8136-33BD-44AC-AB5F-C9FE0FEA2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066" y="2294105"/>
            <a:ext cx="1284027" cy="8281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niversity of texas">
            <a:extLst>
              <a:ext uri="{FF2B5EF4-FFF2-40B4-BE49-F238E27FC236}">
                <a16:creationId xmlns:a16="http://schemas.microsoft.com/office/drawing/2014/main" id="{A77E3112-0645-4070-9EF7-3A7FF49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910" y="2228845"/>
            <a:ext cx="1208338" cy="9481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ableau software">
            <a:hlinkClick r:id="rId7"/>
            <a:extLst>
              <a:ext uri="{FF2B5EF4-FFF2-40B4-BE49-F238E27FC236}">
                <a16:creationId xmlns:a16="http://schemas.microsoft.com/office/drawing/2014/main" id="{D8B08067-E930-494E-BAEB-9C3690F1A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459" y="2513062"/>
            <a:ext cx="1535959" cy="86253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0" descr="Image result for plane icon">
            <a:extLst>
              <a:ext uri="{FF2B5EF4-FFF2-40B4-BE49-F238E27FC236}">
                <a16:creationId xmlns:a16="http://schemas.microsoft.com/office/drawing/2014/main" id="{430D95E2-57B0-44D7-A66D-5D50C27E5F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descr="Image result for plane icon">
            <a:extLst>
              <a:ext uri="{FF2B5EF4-FFF2-40B4-BE49-F238E27FC236}">
                <a16:creationId xmlns:a16="http://schemas.microsoft.com/office/drawing/2014/main" id="{CBF29F49-82D7-4A0B-BE15-7CE9FBB89BA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B172ACA3-B573-4C91-B5CC-83413478C234}"/>
              </a:ext>
            </a:extLst>
          </p:cNvPr>
          <p:cNvGrpSpPr/>
          <p:nvPr/>
        </p:nvGrpSpPr>
        <p:grpSpPr>
          <a:xfrm>
            <a:off x="7187914" y="2150736"/>
            <a:ext cx="1026225" cy="1026225"/>
            <a:chOff x="7187914" y="2150736"/>
            <a:chExt cx="1026225" cy="1026225"/>
          </a:xfrm>
        </p:grpSpPr>
        <p:pic>
          <p:nvPicPr>
            <p:cNvPr id="3116" name="Picture 44" descr="Image result for black circle transparent background">
              <a:extLst>
                <a:ext uri="{FF2B5EF4-FFF2-40B4-BE49-F238E27FC236}">
                  <a16:creationId xmlns:a16="http://schemas.microsoft.com/office/drawing/2014/main" id="{81A32A94-EFCE-43B3-ACB7-0F98B6F6CD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914" y="2150736"/>
              <a:ext cx="1026225" cy="1026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businessman icon">
              <a:extLst>
                <a:ext uri="{FF2B5EF4-FFF2-40B4-BE49-F238E27FC236}">
                  <a16:creationId xmlns:a16="http://schemas.microsoft.com/office/drawing/2014/main" id="{C70C52F2-862F-41C7-8E77-E21D820CE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283" y="2425270"/>
              <a:ext cx="477156" cy="477156"/>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plane icon">
              <a:extLst>
                <a:ext uri="{FF2B5EF4-FFF2-40B4-BE49-F238E27FC236}">
                  <a16:creationId xmlns:a16="http://schemas.microsoft.com/office/drawing/2014/main" id="{D4AE79C0-BCF1-422B-88D9-5B5E7251D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91678">
              <a:off x="7705570" y="2371540"/>
              <a:ext cx="392280" cy="4006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utoShape 46" descr="Image result for university of washington logo">
            <a:extLst>
              <a:ext uri="{FF2B5EF4-FFF2-40B4-BE49-F238E27FC236}">
                <a16:creationId xmlns:a16="http://schemas.microsoft.com/office/drawing/2014/main" id="{D794190E-924F-4458-9FF7-55B1F74B3EA3}"/>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8" descr="Image result for university of washington logo">
            <a:extLst>
              <a:ext uri="{FF2B5EF4-FFF2-40B4-BE49-F238E27FC236}">
                <a16:creationId xmlns:a16="http://schemas.microsoft.com/office/drawing/2014/main" id="{D7F86193-E6F5-467B-A738-C445830D5331}"/>
              </a:ext>
            </a:extLst>
          </p:cNvPr>
          <p:cNvSpPr>
            <a:spLocks noChangeAspect="1" noChangeArrowheads="1"/>
          </p:cNvSpPr>
          <p:nvPr/>
        </p:nvSpPr>
        <p:spPr bwMode="auto">
          <a:xfrm>
            <a:off x="4876800" y="28765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0" descr="Image result for university of washington logo">
            <a:extLst>
              <a:ext uri="{FF2B5EF4-FFF2-40B4-BE49-F238E27FC236}">
                <a16:creationId xmlns:a16="http://schemas.microsoft.com/office/drawing/2014/main" id="{E11F9439-FB98-4171-A593-20F10526D311}"/>
              </a:ext>
            </a:extLst>
          </p:cNvPr>
          <p:cNvSpPr>
            <a:spLocks noChangeAspect="1" noChangeArrowheads="1"/>
          </p:cNvSpPr>
          <p:nvPr/>
        </p:nvSpPr>
        <p:spPr bwMode="auto">
          <a:xfrm>
            <a:off x="5029200" y="37659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24" name="Picture 52" descr="Image result for university of washington">
            <a:extLst>
              <a:ext uri="{FF2B5EF4-FFF2-40B4-BE49-F238E27FC236}">
                <a16:creationId xmlns:a16="http://schemas.microsoft.com/office/drawing/2014/main" id="{01DDC461-0F15-48BB-9D2F-9DF302247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6698" y="1966809"/>
            <a:ext cx="822386" cy="55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5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fade">
                                      <p:cBhvr>
                                        <p:cTn id="22" dur="500"/>
                                        <p:tgtEl>
                                          <p:spTgt spid="30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2.5E-6 -1.23457E-6 L 0.00364 -0.09969 " pathEditMode="relative" rAng="0" ptsTypes="AA">
                                      <p:cBhvr>
                                        <p:cTn id="31" dur="1000" fill="hold"/>
                                        <p:tgtEl>
                                          <p:spTgt spid="5"/>
                                        </p:tgtEl>
                                        <p:attrNameLst>
                                          <p:attrName>ppt_x</p:attrName>
                                          <p:attrName>ppt_y</p:attrName>
                                        </p:attrNameLst>
                                      </p:cBhvr>
                                      <p:rCtr x="174" y="-5000"/>
                                    </p:animMotion>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86"/>
                                        </p:tgtEl>
                                        <p:attrNameLst>
                                          <p:attrName>style.visibility</p:attrName>
                                        </p:attrNameLst>
                                      </p:cBhvr>
                                      <p:to>
                                        <p:strVal val="visible"/>
                                      </p:to>
                                    </p:set>
                                    <p:animEffect transition="in" filter="fade">
                                      <p:cBhvr>
                                        <p:cTn id="35" dur="500"/>
                                        <p:tgtEl>
                                          <p:spTgt spid="308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24"/>
                                        </p:tgtEl>
                                        <p:attrNameLst>
                                          <p:attrName>style.visibility</p:attrName>
                                        </p:attrNameLst>
                                      </p:cBhvr>
                                      <p:to>
                                        <p:strVal val="visible"/>
                                      </p:to>
                                    </p:set>
                                    <p:animEffect transition="in" filter="fade">
                                      <p:cBhvr>
                                        <p:cTn id="45" dur="500"/>
                                        <p:tgtEl>
                                          <p:spTgt spid="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0" name="Google Shape;1670;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7" name="Google Shape;1677;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Hello, HTML</a:t>
            </a:r>
            <a:endParaRPr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5" name="Google Shape;168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6" name="Google Shape;1686;p117"/>
          <p:cNvSpPr txBox="1">
            <a:spLocks noGrp="1"/>
          </p:cNvSpPr>
          <p:nvPr>
            <p:ph type="body" idx="3"/>
          </p:nvPr>
        </p:nvSpPr>
        <p:spPr>
          <a:xfrm>
            <a:off x="175" y="1284249"/>
            <a:ext cx="4342500" cy="3395963"/>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p>
          <a:p>
            <a:pPr marL="320040" lvl="0" indent="-205740" algn="l" rtl="0">
              <a:spcBef>
                <a:spcPts val="1000"/>
              </a:spcBef>
              <a:spcAft>
                <a:spcPts val="1000"/>
              </a:spcAft>
              <a:buSzPts val="1800"/>
              <a:buChar char="●"/>
            </a:pPr>
            <a:r>
              <a:rPr lang="en" sz="1800" dirty="0"/>
              <a:t>It is a </a:t>
            </a:r>
            <a:r>
              <a:rPr lang="en" sz="1800" i="1" dirty="0"/>
              <a:t>markup</a:t>
            </a:r>
            <a:r>
              <a:rPr lang="en" sz="1800" dirty="0"/>
              <a:t> language. This mean</a:t>
            </a:r>
            <a:r>
              <a:rPr lang="en-US" sz="1800" dirty="0"/>
              <a:t>s there is some base information which has additional context added to it by “marking” it up.</a:t>
            </a:r>
            <a:endParaRPr sz="1800" dirty="0"/>
          </a:p>
        </p:txBody>
      </p:sp>
      <p:pic>
        <p:nvPicPr>
          <p:cNvPr id="2" name="Picture 1">
            <a:extLst>
              <a:ext uri="{FF2B5EF4-FFF2-40B4-BE49-F238E27FC236}">
                <a16:creationId xmlns:a16="http://schemas.microsoft.com/office/drawing/2014/main" id="{9CF3BFD3-FD4E-4C2B-8890-F89F5560D514}"/>
              </a:ext>
            </a:extLst>
          </p:cNvPr>
          <p:cNvPicPr>
            <a:picLocks noChangeAspect="1"/>
          </p:cNvPicPr>
          <p:nvPr/>
        </p:nvPicPr>
        <p:blipFill>
          <a:blip r:embed="rId3"/>
          <a:stretch>
            <a:fillRect/>
          </a:stretch>
        </p:blipFill>
        <p:spPr>
          <a:xfrm>
            <a:off x="4801327" y="858375"/>
            <a:ext cx="3690028" cy="3715977"/>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&lt;</a:t>
            </a:r>
            <a:r>
              <a:rPr lang="en-US" dirty="0">
                <a:solidFill>
                  <a:schemeClr val="dk1"/>
                </a:solidFill>
              </a:rPr>
              <a:t>html&gt;</a:t>
            </a:r>
            <a:r>
              <a:rPr lang="en" dirty="0">
                <a:latin typeface="Roboto Light"/>
                <a:ea typeface="Roboto Light"/>
                <a:cs typeface="Roboto Light"/>
                <a:sym typeface="Roboto Light"/>
              </a:rPr>
              <a:t>Intro to HTML&lt;/</a:t>
            </a:r>
            <a:r>
              <a:rPr lang="en-US" dirty="0">
                <a:latin typeface="Roboto Light"/>
                <a:ea typeface="Roboto Light"/>
                <a:cs typeface="Roboto Light"/>
                <a:sym typeface="Roboto Light"/>
              </a:rPr>
              <a:t>html&gt;</a:t>
            </a:r>
            <a:endParaRPr dirty="0">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183962" y="889124"/>
            <a:ext cx="4983209" cy="4254375"/>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US" sz="1300" b="1" dirty="0"/>
              <a:t>Parts of an element</a:t>
            </a:r>
            <a:endParaRPr sz="1300" b="1" dirty="0"/>
          </a:p>
          <a:p>
            <a:pPr marL="320040" lvl="0" indent="-173990" algn="l" rtl="0">
              <a:spcBef>
                <a:spcPts val="300"/>
              </a:spcBef>
              <a:spcAft>
                <a:spcPts val="0"/>
              </a:spcAft>
              <a:buSzPts val="1300"/>
              <a:buChar char="●"/>
            </a:pPr>
            <a:r>
              <a:rPr lang="en-US" sz="1300" b="1" dirty="0"/>
              <a:t>Content: </a:t>
            </a:r>
            <a:r>
              <a:rPr lang="en-US" sz="1300" dirty="0"/>
              <a:t>The base text</a:t>
            </a:r>
          </a:p>
          <a:p>
            <a:pPr marL="320040" lvl="0" indent="-173990" algn="l" rtl="0">
              <a:spcBef>
                <a:spcPts val="300"/>
              </a:spcBef>
              <a:spcAft>
                <a:spcPts val="0"/>
              </a:spcAft>
              <a:buSzPts val="1300"/>
              <a:buChar char="●"/>
            </a:pPr>
            <a:r>
              <a:rPr lang="en-US" sz="1300" b="1" dirty="0"/>
              <a:t>Tag: </a:t>
            </a:r>
            <a:r>
              <a:rPr lang="en-US" sz="1300" dirty="0"/>
              <a:t>Indicates beginning and end of an element</a:t>
            </a:r>
          </a:p>
          <a:p>
            <a:pPr marL="320040" lvl="0" indent="-173990" algn="l" rtl="0">
              <a:spcBef>
                <a:spcPts val="300"/>
              </a:spcBef>
              <a:spcAft>
                <a:spcPts val="0"/>
              </a:spcAft>
              <a:buSzPts val="1300"/>
              <a:buChar char="●"/>
            </a:pPr>
            <a:r>
              <a:rPr lang="en-US" sz="1300" b="1" dirty="0"/>
              <a:t>Attribute:</a:t>
            </a:r>
            <a:r>
              <a:rPr lang="en-US" sz="1300" dirty="0"/>
              <a:t> Additional information about an element</a:t>
            </a:r>
          </a:p>
          <a:p>
            <a:pPr marL="320040" lvl="0" indent="-173990" algn="l" rtl="0">
              <a:spcBef>
                <a:spcPts val="300"/>
              </a:spcBef>
              <a:spcAft>
                <a:spcPts val="0"/>
              </a:spcAft>
              <a:buSzPts val="1300"/>
              <a:buChar char="●"/>
            </a:pPr>
            <a:r>
              <a:rPr lang="en-US" sz="1300" b="1" dirty="0"/>
              <a:t>Element: </a:t>
            </a:r>
            <a:r>
              <a:rPr lang="en-US" sz="1300" dirty="0"/>
              <a:t>The marked up content</a:t>
            </a:r>
            <a:endParaRPr sz="1300" dirty="0"/>
          </a:p>
          <a:p>
            <a:pPr marL="0" lvl="0" indent="0" algn="l" rtl="0">
              <a:spcBef>
                <a:spcPts val="300"/>
              </a:spcBef>
              <a:spcAft>
                <a:spcPts val="0"/>
              </a:spcAft>
              <a:buNone/>
            </a:pPr>
            <a:endParaRPr lang="en-US" sz="1300" b="1" dirty="0"/>
          </a:p>
          <a:p>
            <a:pPr marL="0" lvl="0" indent="0" algn="l" rtl="0">
              <a:spcBef>
                <a:spcPts val="300"/>
              </a:spcBef>
              <a:spcAft>
                <a:spcPts val="0"/>
              </a:spcAft>
              <a:buNone/>
            </a:pPr>
            <a:endParaRPr lang="en-US" sz="1300" b="1" dirty="0"/>
          </a:p>
          <a:p>
            <a:pPr marL="0" lvl="0" indent="0" algn="l" rtl="0">
              <a:spcBef>
                <a:spcPts val="300"/>
              </a:spcBef>
              <a:spcAft>
                <a:spcPts val="0"/>
              </a:spcAft>
              <a:buNone/>
            </a:pPr>
            <a:r>
              <a:rPr lang="en-US" sz="1300" b="1" dirty="0"/>
              <a:t>Nesting Elements</a:t>
            </a:r>
            <a:endParaRPr sz="1300" b="1" dirty="0"/>
          </a:p>
          <a:p>
            <a:pPr marL="320040" lvl="0" indent="-173990">
              <a:spcBef>
                <a:spcPts val="300"/>
              </a:spcBef>
              <a:buSzPts val="1300"/>
            </a:pPr>
            <a:r>
              <a:rPr lang="en-US" sz="1300" dirty="0"/>
              <a:t>HTML pages are composed </a:t>
            </a:r>
            <a:br>
              <a:rPr lang="en-US" sz="1300" dirty="0"/>
            </a:br>
            <a:r>
              <a:rPr lang="en-US" sz="1300" dirty="0"/>
              <a:t>of tags inside tags</a:t>
            </a:r>
          </a:p>
          <a:p>
            <a:pPr marL="320040" lvl="0" indent="-173990">
              <a:spcBef>
                <a:spcPts val="300"/>
              </a:spcBef>
              <a:buSzPts val="1300"/>
            </a:pPr>
            <a:r>
              <a:rPr lang="en-US" sz="1300" dirty="0"/>
              <a:t>To add more information </a:t>
            </a:r>
            <a:br>
              <a:rPr lang="en-US" sz="1300" dirty="0"/>
            </a:br>
            <a:r>
              <a:rPr lang="en-US" sz="1300" dirty="0"/>
              <a:t>about we wrap items in </a:t>
            </a:r>
            <a:br>
              <a:rPr lang="en-US" sz="1300" dirty="0"/>
            </a:br>
            <a:r>
              <a:rPr lang="en-US" sz="1300" dirty="0"/>
              <a:t>additional tags</a:t>
            </a:r>
          </a:p>
          <a:p>
            <a:pPr marL="320040" lvl="0" indent="-173990">
              <a:spcBef>
                <a:spcPts val="300"/>
              </a:spcBef>
              <a:buSzPts val="1300"/>
            </a:pPr>
            <a:endParaRPr lang="en-US" sz="1300" dirty="0"/>
          </a:p>
          <a:p>
            <a:pPr marL="320040" lvl="0" indent="-173990">
              <a:spcBef>
                <a:spcPts val="300"/>
              </a:spcBef>
              <a:buSzPts val="1300"/>
            </a:pPr>
            <a:endParaRPr sz="1300" dirty="0"/>
          </a:p>
          <a:p>
            <a:pPr marL="0" lvl="0" indent="0" algn="l" rtl="0">
              <a:spcBef>
                <a:spcPts val="300"/>
              </a:spcBef>
              <a:spcAft>
                <a:spcPts val="0"/>
              </a:spcAft>
              <a:buNone/>
            </a:pPr>
            <a:endParaRPr lang="en-US" sz="1300" b="1" dirty="0"/>
          </a:p>
          <a:p>
            <a:pPr marL="0" lvl="0" indent="0" algn="l" rtl="0">
              <a:spcBef>
                <a:spcPts val="300"/>
              </a:spcBef>
              <a:spcAft>
                <a:spcPts val="300"/>
              </a:spcAft>
              <a:buNone/>
            </a:pPr>
            <a:endParaRPr sz="1300" dirty="0"/>
          </a:p>
        </p:txBody>
      </p:sp>
      <p:pic>
        <p:nvPicPr>
          <p:cNvPr id="2" name="Picture 1">
            <a:extLst>
              <a:ext uri="{FF2B5EF4-FFF2-40B4-BE49-F238E27FC236}">
                <a16:creationId xmlns:a16="http://schemas.microsoft.com/office/drawing/2014/main" id="{1D99CDB4-5D9D-48C0-8868-02BE2BB06BE5}"/>
              </a:ext>
            </a:extLst>
          </p:cNvPr>
          <p:cNvPicPr>
            <a:picLocks noChangeAspect="1"/>
          </p:cNvPicPr>
          <p:nvPr/>
        </p:nvPicPr>
        <p:blipFill>
          <a:blip r:embed="rId3"/>
          <a:stretch>
            <a:fillRect/>
          </a:stretch>
        </p:blipFill>
        <p:spPr>
          <a:xfrm>
            <a:off x="3703316" y="2421205"/>
            <a:ext cx="5283774" cy="1571390"/>
          </a:xfrm>
          <a:prstGeom prst="rect">
            <a:avLst/>
          </a:prstGeom>
        </p:spPr>
      </p:pic>
      <p:pic>
        <p:nvPicPr>
          <p:cNvPr id="1026" name="Picture 2">
            <a:extLst>
              <a:ext uri="{FF2B5EF4-FFF2-40B4-BE49-F238E27FC236}">
                <a16:creationId xmlns:a16="http://schemas.microsoft.com/office/drawing/2014/main" id="{7DF95506-5D3D-40FD-994E-E0F415E6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54" y="889125"/>
            <a:ext cx="4532236" cy="14076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00;p119">
            <a:extLst>
              <a:ext uri="{FF2B5EF4-FFF2-40B4-BE49-F238E27FC236}">
                <a16:creationId xmlns:a16="http://schemas.microsoft.com/office/drawing/2014/main" id="{CCC5CEC4-1747-494D-9471-AAF2D76885A1}"/>
              </a:ext>
            </a:extLst>
          </p:cNvPr>
          <p:cNvSpPr txBox="1">
            <a:spLocks/>
          </p:cNvSpPr>
          <p:nvPr/>
        </p:nvSpPr>
        <p:spPr>
          <a:xfrm>
            <a:off x="0" y="3992595"/>
            <a:ext cx="10597458" cy="161881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lvl="0" indent="0">
              <a:spcBef>
                <a:spcPts val="300"/>
              </a:spcBef>
              <a:buNone/>
            </a:pPr>
            <a:r>
              <a:rPr lang="en-US" sz="1300" b="1" dirty="0"/>
              <a:t>Resources</a:t>
            </a:r>
          </a:p>
          <a:p>
            <a:pPr marL="320040" lvl="0" indent="-173990">
              <a:spcBef>
                <a:spcPts val="300"/>
              </a:spcBef>
              <a:buSzPts val="1300"/>
            </a:pPr>
            <a:r>
              <a:rPr lang="en-US" sz="1300" dirty="0">
                <a:hlinkClick r:id="rId5"/>
              </a:rPr>
              <a:t>https://www.google.com/</a:t>
            </a:r>
            <a:r>
              <a:rPr lang="en-US" sz="1300" dirty="0"/>
              <a:t> (yes, this really is </a:t>
            </a:r>
            <a:r>
              <a:rPr lang="en-US" sz="1300" i="1" dirty="0"/>
              <a:t>the </a:t>
            </a:r>
            <a:r>
              <a:rPr lang="en-US" sz="1300" dirty="0"/>
              <a:t>best resource)</a:t>
            </a:r>
            <a:endParaRPr lang="en-US" sz="1300" dirty="0">
              <a:hlinkClick r:id="rId6"/>
            </a:endParaRPr>
          </a:p>
          <a:p>
            <a:pPr marL="320040" lvl="0" indent="-173990">
              <a:spcBef>
                <a:spcPts val="300"/>
              </a:spcBef>
              <a:buSzPts val="1300"/>
            </a:pPr>
            <a:r>
              <a:rPr lang="en-US" sz="1300" dirty="0">
                <a:hlinkClick r:id="rId6"/>
              </a:rPr>
              <a:t>https://www.w3schools.com/html/</a:t>
            </a:r>
            <a:endParaRPr lang="en-US" sz="1300" dirty="0"/>
          </a:p>
          <a:p>
            <a:pPr marL="320040" lvl="0" indent="-173990">
              <a:spcBef>
                <a:spcPts val="300"/>
              </a:spcBef>
              <a:buSzPts val="1300"/>
            </a:pPr>
            <a:r>
              <a:rPr lang="en-US" sz="1300" dirty="0">
                <a:hlinkClick r:id="rId7"/>
              </a:rPr>
              <a:t>https://developer.mozilla.org/en-US/docs/Web/HTML</a:t>
            </a:r>
            <a:endParaRPr lang="en-US" sz="1300" dirty="0"/>
          </a:p>
        </p:txBody>
      </p:sp>
    </p:spTree>
    <p:extLst>
      <p:ext uri="{BB962C8B-B14F-4D97-AF65-F5344CB8AC3E}">
        <p14:creationId xmlns:p14="http://schemas.microsoft.com/office/powerpoint/2010/main" val="229164653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3" name="Google Shape;1693;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1" name="Google Shape;1701;p11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extLst>
      <p:ext uri="{BB962C8B-B14F-4D97-AF65-F5344CB8AC3E}">
        <p14:creationId xmlns:p14="http://schemas.microsoft.com/office/powerpoint/2010/main" val="36506178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6" name="Google Shape;1716;p121"/>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1723" name="Google Shape;1723;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Assignment</a:t>
            </a:r>
            <a:endParaRPr sz="360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27" name="Google Shape;1743;p123">
            <a:extLst>
              <a:ext uri="{FF2B5EF4-FFF2-40B4-BE49-F238E27FC236}">
                <a16:creationId xmlns:a16="http://schemas.microsoft.com/office/drawing/2014/main" id="{B75E9705-CFA1-46B5-AFD0-5B1061660F77}"/>
              </a:ext>
            </a:extLst>
          </p:cNvPr>
          <p:cNvSpPr/>
          <p:nvPr/>
        </p:nvSpPr>
        <p:spPr>
          <a:xfrm>
            <a:off x="1370548" y="312014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3;p123">
            <a:extLst>
              <a:ext uri="{FF2B5EF4-FFF2-40B4-BE49-F238E27FC236}">
                <a16:creationId xmlns:a16="http://schemas.microsoft.com/office/drawing/2014/main" id="{991426EE-7D54-4D93-AFC5-29D7F3CE8074}"/>
              </a:ext>
            </a:extLst>
          </p:cNvPr>
          <p:cNvSpPr/>
          <p:nvPr/>
        </p:nvSpPr>
        <p:spPr>
          <a:xfrm>
            <a:off x="1406787" y="383400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3"/>
          <p:cNvSpPr/>
          <p:nvPr/>
        </p:nvSpPr>
        <p:spPr>
          <a:xfrm>
            <a:off x="1352550" y="165451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3"/>
          <p:cNvSpPr txBox="1">
            <a:spLocks noGrp="1"/>
          </p:cNvSpPr>
          <p:nvPr>
            <p:ph type="subTitle" idx="2"/>
          </p:nvPr>
        </p:nvSpPr>
        <p:spPr>
          <a:xfrm>
            <a:off x="-12300" y="1668601"/>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dirty="0"/>
              <a:t>Play with some terminal commands. Try the class examples again!</a:t>
            </a:r>
            <a:endParaRPr dirty="0"/>
          </a:p>
        </p:txBody>
      </p:sp>
      <p:sp>
        <p:nvSpPr>
          <p:cNvPr id="1729" name="Google Shape;172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Assignment </a:t>
            </a:r>
            <a:endParaRPr/>
          </a:p>
        </p:txBody>
      </p:sp>
      <p:sp>
        <p:nvSpPr>
          <p:cNvPr id="1730" name="Google Shape;1730;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1731" name="Google Shape;1731;p12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1</a:t>
              </a:r>
              <a:endParaRPr sz="3000" dirty="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123"/>
          <p:cNvGrpSpPr/>
          <p:nvPr/>
        </p:nvGrpSpPr>
        <p:grpSpPr>
          <a:xfrm>
            <a:off x="457200" y="1657528"/>
            <a:ext cx="776889" cy="621300"/>
            <a:chOff x="457200" y="1378813"/>
            <a:chExt cx="776889" cy="621300"/>
          </a:xfrm>
        </p:grpSpPr>
        <p:sp>
          <p:nvSpPr>
            <p:cNvPr id="1736" name="Google Shape;1736;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oboto Thin"/>
                  <a:ea typeface="Roboto Thin"/>
                  <a:cs typeface="Roboto Thin"/>
                  <a:sym typeface="Roboto Thin"/>
                </a:rPr>
                <a:t>2</a:t>
              </a:r>
              <a:endParaRPr sz="3000" dirty="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123"/>
          <p:cNvGrpSpPr/>
          <p:nvPr/>
        </p:nvGrpSpPr>
        <p:grpSpPr>
          <a:xfrm>
            <a:off x="457200" y="2379423"/>
            <a:ext cx="776889" cy="621300"/>
            <a:chOff x="457200" y="1378813"/>
            <a:chExt cx="776889" cy="621300"/>
          </a:xfrm>
        </p:grpSpPr>
        <p:sp>
          <p:nvSpPr>
            <p:cNvPr id="1739" name="Google Shape;1739;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3</a:t>
              </a:r>
              <a:endParaRPr sz="3000" dirty="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123"/>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Star </a:t>
            </a:r>
            <a:r>
              <a:rPr lang="en" sz="1800" dirty="0"/>
              <a:t>the GitHub repo </a:t>
            </a:r>
            <a:r>
              <a:rPr lang="en-US" sz="1800" dirty="0"/>
              <a:t>f</a:t>
            </a:r>
            <a:r>
              <a:rPr lang="en" sz="1800" dirty="0"/>
              <a:t>or our class</a:t>
            </a:r>
            <a:endParaRPr sz="1800" dirty="0"/>
          </a:p>
        </p:txBody>
      </p:sp>
      <p:sp>
        <p:nvSpPr>
          <p:cNvPr id="1743" name="Google Shape;1743;p123"/>
          <p:cNvSpPr/>
          <p:nvPr/>
        </p:nvSpPr>
        <p:spPr>
          <a:xfrm>
            <a:off x="1352550" y="2398282"/>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3"/>
          <p:cNvSpPr txBox="1">
            <a:spLocks noGrp="1"/>
          </p:cNvSpPr>
          <p:nvPr>
            <p:ph type="subTitle" idx="3"/>
          </p:nvPr>
        </p:nvSpPr>
        <p:spPr>
          <a:xfrm>
            <a:off x="0" y="2402856"/>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US" sz="1800" dirty="0"/>
              <a:t>Go through </a:t>
            </a:r>
            <a:r>
              <a:rPr lang="en-US" sz="1800" dirty="0">
                <a:hlinkClick r:id="rId3"/>
              </a:rPr>
              <a:t>W3 Schools HTML tutorials and documentation</a:t>
            </a:r>
            <a:endParaRPr lang="en" sz="1800" dirty="0"/>
          </a:p>
          <a:p>
            <a:pPr marL="0" lvl="0" indent="0" algn="l" rtl="0">
              <a:spcBef>
                <a:spcPts val="0"/>
              </a:spcBef>
              <a:spcAft>
                <a:spcPts val="0"/>
              </a:spcAft>
              <a:buNone/>
            </a:pPr>
            <a:r>
              <a:rPr lang="en" sz="1800" dirty="0"/>
              <a:t>(</a:t>
            </a:r>
            <a:r>
              <a:rPr lang="en-US" sz="1800" dirty="0">
                <a:hlinkClick r:id="rId4"/>
              </a:rPr>
              <a:t>HTML HOME </a:t>
            </a:r>
            <a:r>
              <a:rPr lang="en-US" sz="1800" dirty="0"/>
              <a:t>through </a:t>
            </a:r>
            <a:r>
              <a:rPr lang="en-US" sz="1800" dirty="0">
                <a:hlinkClick r:id="rId5"/>
              </a:rPr>
              <a:t>HTML Paragraphs</a:t>
            </a:r>
            <a:r>
              <a:rPr lang="en-US" sz="1800" dirty="0"/>
              <a:t>)</a:t>
            </a:r>
            <a:endParaRPr sz="1800" dirty="0"/>
          </a:p>
        </p:txBody>
      </p:sp>
      <p:sp>
        <p:nvSpPr>
          <p:cNvPr id="19" name="Google Shape;1745;p123">
            <a:extLst>
              <a:ext uri="{FF2B5EF4-FFF2-40B4-BE49-F238E27FC236}">
                <a16:creationId xmlns:a16="http://schemas.microsoft.com/office/drawing/2014/main" id="{AEEA6CC3-4AA5-4AB7-BA50-D040676C776A}"/>
              </a:ext>
            </a:extLst>
          </p:cNvPr>
          <p:cNvSpPr txBox="1">
            <a:spLocks/>
          </p:cNvSpPr>
          <p:nvPr/>
        </p:nvSpPr>
        <p:spPr>
          <a:xfrm>
            <a:off x="0" y="3142883"/>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Make an HTML page</a:t>
            </a:r>
          </a:p>
          <a:p>
            <a:pPr algn="l"/>
            <a:r>
              <a:rPr lang="en-US" sz="1800" dirty="0"/>
              <a:t>(Watch the </a:t>
            </a:r>
            <a:r>
              <a:rPr lang="en-US" sz="1800" u="sng" dirty="0">
                <a:solidFill>
                  <a:schemeClr val="hlink"/>
                </a:solidFill>
                <a:hlinkClick r:id="rId6"/>
              </a:rPr>
              <a:t>walkthrough video</a:t>
            </a:r>
            <a:r>
              <a:rPr lang="en-US" sz="1800" dirty="0"/>
              <a:t> if you feel a bit lost.)</a:t>
            </a:r>
          </a:p>
        </p:txBody>
      </p:sp>
      <p:grpSp>
        <p:nvGrpSpPr>
          <p:cNvPr id="20" name="Google Shape;1738;p123">
            <a:extLst>
              <a:ext uri="{FF2B5EF4-FFF2-40B4-BE49-F238E27FC236}">
                <a16:creationId xmlns:a16="http://schemas.microsoft.com/office/drawing/2014/main" id="{ED39DCC6-88D1-4953-9A3F-3FF065BD02F8}"/>
              </a:ext>
            </a:extLst>
          </p:cNvPr>
          <p:cNvGrpSpPr/>
          <p:nvPr/>
        </p:nvGrpSpPr>
        <p:grpSpPr>
          <a:xfrm>
            <a:off x="475686" y="3107763"/>
            <a:ext cx="776889" cy="621300"/>
            <a:chOff x="457200" y="1378813"/>
            <a:chExt cx="776889" cy="621300"/>
          </a:xfrm>
          <a:solidFill>
            <a:schemeClr val="accent6">
              <a:lumMod val="50000"/>
            </a:schemeClr>
          </a:solidFill>
        </p:grpSpPr>
        <p:sp>
          <p:nvSpPr>
            <p:cNvPr id="21" name="Google Shape;1739;p123">
              <a:extLst>
                <a:ext uri="{FF2B5EF4-FFF2-40B4-BE49-F238E27FC236}">
                  <a16:creationId xmlns:a16="http://schemas.microsoft.com/office/drawing/2014/main" id="{863957AA-B6FC-48A6-8FDF-0E2D674B8755}"/>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4</a:t>
              </a:r>
              <a:endParaRPr sz="3000" dirty="0">
                <a:solidFill>
                  <a:srgbClr val="FFFFFF"/>
                </a:solidFill>
                <a:latin typeface="Roboto Thin"/>
                <a:ea typeface="Roboto Thin"/>
                <a:cs typeface="Roboto Thin"/>
                <a:sym typeface="Roboto Thin"/>
              </a:endParaRPr>
            </a:p>
          </p:txBody>
        </p:sp>
        <p:sp>
          <p:nvSpPr>
            <p:cNvPr id="22" name="Google Shape;1740;p123">
              <a:extLst>
                <a:ext uri="{FF2B5EF4-FFF2-40B4-BE49-F238E27FC236}">
                  <a16:creationId xmlns:a16="http://schemas.microsoft.com/office/drawing/2014/main" id="{F96D0858-D7F0-4BEF-950E-554DC9AD097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45;p123">
            <a:extLst>
              <a:ext uri="{FF2B5EF4-FFF2-40B4-BE49-F238E27FC236}">
                <a16:creationId xmlns:a16="http://schemas.microsoft.com/office/drawing/2014/main" id="{910F269A-1316-4572-98C1-C2BAB96F0A8E}"/>
              </a:ext>
            </a:extLst>
          </p:cNvPr>
          <p:cNvSpPr txBox="1">
            <a:spLocks/>
          </p:cNvSpPr>
          <p:nvPr/>
        </p:nvSpPr>
        <p:spPr>
          <a:xfrm>
            <a:off x="-12300" y="3849628"/>
            <a:ext cx="9168600" cy="606900"/>
          </a:xfrm>
          <a:prstGeom prst="rect">
            <a:avLst/>
          </a:prstGeom>
          <a:noFill/>
          <a:ln>
            <a:noFill/>
          </a:ln>
        </p:spPr>
        <p:txBody>
          <a:bodyPr spcFirstLastPara="1" wrap="square" lIns="1554475" tIns="0" rIns="45720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lgn="l"/>
            <a:r>
              <a:rPr lang="en-US" sz="1800" dirty="0"/>
              <a:t>(optional) More practice: </a:t>
            </a:r>
            <a:r>
              <a:rPr lang="en-US" sz="1800" dirty="0">
                <a:hlinkClick r:id="rId7"/>
              </a:rPr>
              <a:t>https://developer.mozilla.org/en-US/docs/Learn/HTML/Introduction_to_HTML</a:t>
            </a:r>
            <a:endParaRPr lang="en-US" sz="2000" dirty="0"/>
          </a:p>
        </p:txBody>
      </p:sp>
      <p:grpSp>
        <p:nvGrpSpPr>
          <p:cNvPr id="24" name="Google Shape;1738;p123">
            <a:extLst>
              <a:ext uri="{FF2B5EF4-FFF2-40B4-BE49-F238E27FC236}">
                <a16:creationId xmlns:a16="http://schemas.microsoft.com/office/drawing/2014/main" id="{B3321BD2-6E19-4044-BE60-E9EEE26F79DA}"/>
              </a:ext>
            </a:extLst>
          </p:cNvPr>
          <p:cNvGrpSpPr/>
          <p:nvPr/>
        </p:nvGrpSpPr>
        <p:grpSpPr>
          <a:xfrm>
            <a:off x="478974" y="3842428"/>
            <a:ext cx="776889" cy="621300"/>
            <a:chOff x="457200" y="1378813"/>
            <a:chExt cx="776889" cy="621300"/>
          </a:xfrm>
          <a:solidFill>
            <a:schemeClr val="accent1">
              <a:lumMod val="50000"/>
            </a:schemeClr>
          </a:solidFill>
        </p:grpSpPr>
        <p:sp>
          <p:nvSpPr>
            <p:cNvPr id="25" name="Google Shape;1739;p123">
              <a:extLst>
                <a:ext uri="{FF2B5EF4-FFF2-40B4-BE49-F238E27FC236}">
                  <a16:creationId xmlns:a16="http://schemas.microsoft.com/office/drawing/2014/main" id="{E0EB9248-39EC-48DB-ADFB-A03DDC6CCD0E}"/>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5</a:t>
              </a:r>
              <a:endParaRPr sz="3000" dirty="0">
                <a:solidFill>
                  <a:srgbClr val="FFFFFF"/>
                </a:solidFill>
                <a:latin typeface="Roboto Thin"/>
                <a:ea typeface="Roboto Thin"/>
                <a:cs typeface="Roboto Thin"/>
                <a:sym typeface="Roboto Thin"/>
              </a:endParaRPr>
            </a:p>
          </p:txBody>
        </p:sp>
        <p:sp>
          <p:nvSpPr>
            <p:cNvPr id="26" name="Google Shape;1740;p123">
              <a:extLst>
                <a:ext uri="{FF2B5EF4-FFF2-40B4-BE49-F238E27FC236}">
                  <a16:creationId xmlns:a16="http://schemas.microsoft.com/office/drawing/2014/main" id="{F3A674FE-9C26-41EA-9A79-24E38E58224B}"/>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Am I?</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114300" indent="0">
              <a:buSzPts val="1800"/>
              <a:buNone/>
            </a:pPr>
            <a:endParaRPr lang="en-US" sz="1600" dirty="0"/>
          </a:p>
        </p:txBody>
      </p:sp>
      <p:pic>
        <p:nvPicPr>
          <p:cNvPr id="2050" name="Picture 2">
            <a:extLst>
              <a:ext uri="{FF2B5EF4-FFF2-40B4-BE49-F238E27FC236}">
                <a16:creationId xmlns:a16="http://schemas.microsoft.com/office/drawing/2014/main" id="{A6ACBAA1-C5A6-415E-A665-7A0939F5B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78" y="1045434"/>
            <a:ext cx="2696243" cy="359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755A8C2-DA76-4409-B311-3E399AD1B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94" y="765412"/>
            <a:ext cx="2979271" cy="2234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23A1C47-02EC-4764-9B75-A1D3FE44E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456" y="2097490"/>
            <a:ext cx="3668595" cy="275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77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3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p:cTn id="13" dur="1000" fill="hold"/>
                                        <p:tgtEl>
                                          <p:spTgt spid="2058"/>
                                        </p:tgtEl>
                                        <p:attrNameLst>
                                          <p:attrName>ppt_w</p:attrName>
                                        </p:attrNameLst>
                                      </p:cBhvr>
                                      <p:tavLst>
                                        <p:tav tm="0">
                                          <p:val>
                                            <p:fltVal val="0"/>
                                          </p:val>
                                        </p:tav>
                                        <p:tav tm="100000">
                                          <p:val>
                                            <p:strVal val="#ppt_w"/>
                                          </p:val>
                                        </p:tav>
                                      </p:tavLst>
                                    </p:anim>
                                    <p:anim calcmode="lin" valueType="num">
                                      <p:cBhvr>
                                        <p:cTn id="14" dur="1000" fill="hold"/>
                                        <p:tgtEl>
                                          <p:spTgt spid="2058"/>
                                        </p:tgtEl>
                                        <p:attrNameLst>
                                          <p:attrName>ppt_h</p:attrName>
                                        </p:attrNameLst>
                                      </p:cBhvr>
                                      <p:tavLst>
                                        <p:tav tm="0">
                                          <p:val>
                                            <p:fltVal val="0"/>
                                          </p:val>
                                        </p:tav>
                                        <p:tav tm="100000">
                                          <p:val>
                                            <p:strVal val="#ppt_h"/>
                                          </p:val>
                                        </p:tav>
                                      </p:tavLst>
                                    </p:anim>
                                    <p:anim calcmode="lin" valueType="num">
                                      <p:cBhvr>
                                        <p:cTn id="15" dur="1000" fill="hold"/>
                                        <p:tgtEl>
                                          <p:spTgt spid="2058"/>
                                        </p:tgtEl>
                                        <p:attrNameLst>
                                          <p:attrName>style.rotation</p:attrName>
                                        </p:attrNameLst>
                                      </p:cBhvr>
                                      <p:tavLst>
                                        <p:tav tm="0">
                                          <p:val>
                                            <p:fltVal val="90"/>
                                          </p:val>
                                        </p:tav>
                                        <p:tav tm="100000">
                                          <p:val>
                                            <p:fltVal val="0"/>
                                          </p:val>
                                        </p:tav>
                                      </p:tavLst>
                                    </p:anim>
                                    <p:animEffect transition="in" filter="fade">
                                      <p:cBhvr>
                                        <p:cTn id="16" dur="1000"/>
                                        <p:tgtEl>
                                          <p:spTgt spid="2058"/>
                                        </p:tgtEl>
                                      </p:cBhvr>
                                    </p:animEffect>
                                  </p:childTnLst>
                                </p:cTn>
                              </p:par>
                              <p:par>
                                <p:cTn id="17" presetID="3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1000" fill="hold"/>
                                        <p:tgtEl>
                                          <p:spTgt spid="2054"/>
                                        </p:tgtEl>
                                        <p:attrNameLst>
                                          <p:attrName>ppt_w</p:attrName>
                                        </p:attrNameLst>
                                      </p:cBhvr>
                                      <p:tavLst>
                                        <p:tav tm="0">
                                          <p:val>
                                            <p:fltVal val="0"/>
                                          </p:val>
                                        </p:tav>
                                        <p:tav tm="100000">
                                          <p:val>
                                            <p:strVal val="#ppt_w"/>
                                          </p:val>
                                        </p:tav>
                                      </p:tavLst>
                                    </p:anim>
                                    <p:anim calcmode="lin" valueType="num">
                                      <p:cBhvr>
                                        <p:cTn id="20" dur="1000" fill="hold"/>
                                        <p:tgtEl>
                                          <p:spTgt spid="2054"/>
                                        </p:tgtEl>
                                        <p:attrNameLst>
                                          <p:attrName>ppt_h</p:attrName>
                                        </p:attrNameLst>
                                      </p:cBhvr>
                                      <p:tavLst>
                                        <p:tav tm="0">
                                          <p:val>
                                            <p:fltVal val="0"/>
                                          </p:val>
                                        </p:tav>
                                        <p:tav tm="100000">
                                          <p:val>
                                            <p:strVal val="#ppt_h"/>
                                          </p:val>
                                        </p:tav>
                                      </p:tavLst>
                                    </p:anim>
                                    <p:anim calcmode="lin" valueType="num">
                                      <p:cBhvr>
                                        <p:cTn id="21" dur="1000" fill="hold"/>
                                        <p:tgtEl>
                                          <p:spTgt spid="2054"/>
                                        </p:tgtEl>
                                        <p:attrNameLst>
                                          <p:attrName>style.rotation</p:attrName>
                                        </p:attrNameLst>
                                      </p:cBhvr>
                                      <p:tavLst>
                                        <p:tav tm="0">
                                          <p:val>
                                            <p:fltVal val="90"/>
                                          </p:val>
                                        </p:tav>
                                        <p:tav tm="100000">
                                          <p:val>
                                            <p:fltVal val="0"/>
                                          </p:val>
                                        </p:tav>
                                      </p:tavLst>
                                    </p:anim>
                                    <p:animEffect transition="in" filter="fade">
                                      <p:cBhvr>
                                        <p:cTn id="22"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4" name="Google Shape;168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Who are you?</a:t>
            </a:r>
            <a:endParaRPr dirty="0"/>
          </a:p>
        </p:txBody>
      </p:sp>
      <p:sp>
        <p:nvSpPr>
          <p:cNvPr id="1686" name="Google Shape;1686;p117"/>
          <p:cNvSpPr txBox="1">
            <a:spLocks noGrp="1"/>
          </p:cNvSpPr>
          <p:nvPr>
            <p:ph type="body" idx="3"/>
          </p:nvPr>
        </p:nvSpPr>
        <p:spPr>
          <a:xfrm>
            <a:off x="175" y="1127340"/>
            <a:ext cx="8460730" cy="3859250"/>
          </a:xfrm>
          <a:prstGeom prst="rect">
            <a:avLst/>
          </a:prstGeom>
        </p:spPr>
        <p:txBody>
          <a:bodyPr spcFirstLastPara="1" wrap="square" lIns="457200" tIns="0" rIns="457200" bIns="914400" anchor="t" anchorCtr="0">
            <a:noAutofit/>
          </a:bodyPr>
          <a:lstStyle/>
          <a:p>
            <a:pPr marL="400050" indent="-285750">
              <a:buSzPts val="1800"/>
            </a:pPr>
            <a:r>
              <a:rPr lang="en-US" sz="1600" dirty="0"/>
              <a:t>What’s your name?</a:t>
            </a:r>
          </a:p>
          <a:p>
            <a:pPr marL="400050" indent="-285750">
              <a:buSzPts val="1800"/>
            </a:pPr>
            <a:endParaRPr lang="en-US" sz="1600" dirty="0"/>
          </a:p>
          <a:p>
            <a:pPr marL="400050" indent="-285750">
              <a:buSzPts val="1800"/>
            </a:pPr>
            <a:r>
              <a:rPr lang="en-US" sz="1600" dirty="0"/>
              <a:t>What’s your background (career, education, etc.)?</a:t>
            </a:r>
          </a:p>
          <a:p>
            <a:pPr marL="400050" indent="-285750">
              <a:buSzPts val="1800"/>
            </a:pPr>
            <a:endParaRPr lang="en-US" sz="1600" dirty="0"/>
          </a:p>
          <a:p>
            <a:pPr marL="400050" indent="-285750">
              <a:buSzPts val="1800"/>
            </a:pPr>
            <a:r>
              <a:rPr lang="en-US" sz="1600" dirty="0"/>
              <a:t>What motivated you to take this Bootcamp?</a:t>
            </a:r>
          </a:p>
          <a:p>
            <a:pPr marL="400050" indent="-285750">
              <a:buSzPts val="1800"/>
            </a:pPr>
            <a:endParaRPr lang="en-US" sz="1600" dirty="0"/>
          </a:p>
          <a:p>
            <a:pPr marL="400050" indent="-285750">
              <a:buSzPts val="1800"/>
            </a:pPr>
            <a:r>
              <a:rPr lang="en-US" sz="1600" dirty="0"/>
              <a:t>If you were the eighth dwarf, what would your name be?</a:t>
            </a:r>
          </a:p>
          <a:p>
            <a:pPr marL="400050" indent="-285750">
              <a:buSzPts val="1800"/>
            </a:pPr>
            <a:endParaRPr lang="en-US" sz="1600" dirty="0"/>
          </a:p>
        </p:txBody>
      </p:sp>
    </p:spTree>
    <p:extLst>
      <p:ext uri="{BB962C8B-B14F-4D97-AF65-F5344CB8AC3E}">
        <p14:creationId xmlns:p14="http://schemas.microsoft.com/office/powerpoint/2010/main" val="410456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Today’s Schedule</a:t>
            </a:r>
            <a:endParaRPr dirty="0"/>
          </a:p>
        </p:txBody>
      </p:sp>
      <p:sp>
        <p:nvSpPr>
          <p:cNvPr id="1341" name="Google Shape;134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Today</a:t>
            </a:r>
            <a:r>
              <a:rPr lang="en" dirty="0"/>
              <a:t> we’ll cover the following:</a:t>
            </a:r>
            <a:endParaRPr dirty="0"/>
          </a:p>
        </p:txBody>
      </p:sp>
      <p:sp>
        <p:nvSpPr>
          <p:cNvPr id="1342" name="Google Shape;1342;p97"/>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trike="sngStrike" dirty="0"/>
              <a:t>Introduce ourselves</a:t>
            </a:r>
            <a:endParaRPr strike="sngStrike" dirty="0"/>
          </a:p>
        </p:txBody>
      </p:sp>
      <p:sp>
        <p:nvSpPr>
          <p:cNvPr id="1343" name="Google Shape;1343;p97"/>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r>
              <a:rPr lang="en-US" dirty="0"/>
              <a:t>Goals and how to be successful in this course</a:t>
            </a:r>
          </a:p>
        </p:txBody>
      </p:sp>
      <p:sp>
        <p:nvSpPr>
          <p:cNvPr id="1344" name="Google Shape;1344;p97"/>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r>
              <a:rPr lang="en-US" dirty="0"/>
              <a:t>About the course</a:t>
            </a:r>
          </a:p>
        </p:txBody>
      </p:sp>
      <p:sp>
        <p:nvSpPr>
          <p:cNvPr id="1345" name="Google Shape;1345;p97"/>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r>
              <a:rPr lang="en-US" dirty="0"/>
              <a:t>Intro to Terminal / Console / Bash</a:t>
            </a:r>
          </a:p>
        </p:txBody>
      </p:sp>
      <p:sp>
        <p:nvSpPr>
          <p:cNvPr id="1346" name="Google Shape;1346;p97"/>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r>
              <a:rPr lang="en-US" dirty="0"/>
              <a:t>Code! Make your first webpage</a:t>
            </a:r>
          </a:p>
        </p:txBody>
      </p:sp>
      <p:sp>
        <p:nvSpPr>
          <p:cNvPr id="1347" name="Google Shape;1347;p97"/>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r>
              <a:rPr lang="en-US" dirty="0"/>
              <a:t>Discuss Resources and Homework</a:t>
            </a:r>
          </a:p>
        </p:txBody>
      </p:sp>
    </p:spTree>
    <p:extLst>
      <p:ext uri="{BB962C8B-B14F-4D97-AF65-F5344CB8AC3E}">
        <p14:creationId xmlns:p14="http://schemas.microsoft.com/office/powerpoint/2010/main" val="3043234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Your Goals</a:t>
            </a:r>
            <a:endParaRPr dirty="0"/>
          </a:p>
        </p:txBody>
      </p:sp>
      <p:sp>
        <p:nvSpPr>
          <p:cNvPr id="1104" name="Google Shape;11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05" name="Google Shape;1105;p74"/>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06" name="Google Shape;1106;p74"/>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07" name="Google Shape;1107;p74"/>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08" name="Google Shape;1108;p74"/>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09" name="Google Shape;1109;p74"/>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0" name="Google Shape;1110;p74"/>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1" name="Google Shape;1111;p74"/>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2" name="Google Shape;1112;p74"/>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Our Goal = Enable Your Goals</a:t>
            </a:r>
            <a:br>
              <a:rPr lang="en-US" sz="3000" b="1" dirty="0"/>
            </a:br>
            <a:r>
              <a:rPr lang="en-US" sz="2800" b="1" dirty="0">
                <a:solidFill>
                  <a:schemeClr val="tx1">
                    <a:lumMod val="65000"/>
                    <a:lumOff val="35000"/>
                  </a:schemeClr>
                </a:solidFill>
              </a:rPr>
              <a:t>This is why we’re here. We want to help you achieve your goals.</a:t>
            </a:r>
            <a:endParaRPr lang="en-US" sz="2800" dirty="0">
              <a:solidFill>
                <a:schemeClr val="tx1">
                  <a:lumMod val="65000"/>
                  <a:lumOff val="35000"/>
                </a:schemeClr>
              </a:solidFill>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
        <p:nvSpPr>
          <p:cNvPr id="3" name="Google Shape;1159;p81">
            <a:extLst>
              <a:ext uri="{FF2B5EF4-FFF2-40B4-BE49-F238E27FC236}">
                <a16:creationId xmlns:a16="http://schemas.microsoft.com/office/drawing/2014/main" id="{49EC304E-69BC-4114-A504-10F1C1B5ABA2}"/>
              </a:ext>
            </a:extLst>
          </p:cNvPr>
          <p:cNvSpPr txBox="1">
            <a:spLocks/>
          </p:cNvSpPr>
          <p:nvPr/>
        </p:nvSpPr>
        <p:spPr>
          <a:xfrm>
            <a:off x="209421" y="3399645"/>
            <a:ext cx="8977863" cy="133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rPr>
              <a:t>We =</a:t>
            </a:r>
          </a:p>
          <a:p>
            <a:r>
              <a:rPr lang="en-US" sz="2400" dirty="0">
                <a:solidFill>
                  <a:schemeClr val="tx1">
                    <a:lumMod val="65000"/>
                    <a:lumOff val="35000"/>
                  </a:schemeClr>
                </a:solidFill>
              </a:rPr>
              <a:t>Instructor, TAs, Student Success Manager, Career Coaches, etc.</a:t>
            </a:r>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1908</TotalTime>
  <Words>3024</Words>
  <Application>Microsoft Office PowerPoint</Application>
  <PresentationFormat>On-screen Show (16:9)</PresentationFormat>
  <Paragraphs>465</Paragraphs>
  <Slides>48</Slides>
  <Notes>48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Amatic SC</vt:lpstr>
      <vt:lpstr>Roboto Light</vt:lpstr>
      <vt:lpstr>Roboto</vt:lpstr>
      <vt:lpstr>Inconsolata</vt:lpstr>
      <vt:lpstr>Roboto Thin</vt:lpstr>
      <vt:lpstr>Roboto Medium</vt:lpstr>
      <vt:lpstr>Calibri</vt:lpstr>
      <vt:lpstr>Arial</vt:lpstr>
      <vt:lpstr>Simple Light</vt:lpstr>
      <vt:lpstr>1_Unbranded</vt:lpstr>
      <vt:lpstr>Welcome! </vt:lpstr>
      <vt:lpstr>Who Am I?</vt:lpstr>
      <vt:lpstr>Who Am I? [Fun Fact]</vt:lpstr>
      <vt:lpstr>Who Am I?</vt:lpstr>
      <vt:lpstr>Who Am I?</vt:lpstr>
      <vt:lpstr>Who are you?</vt:lpstr>
      <vt:lpstr>Today’s Schedule</vt:lpstr>
      <vt:lpstr>Your Goals</vt:lpstr>
      <vt:lpstr>Our Goal = Enable Your Goals This is why we’re here. We want to help you achieve your goals. </vt:lpstr>
      <vt:lpstr>There’s a lot of stuff in web development  We are going to learn &gt;80 technologies</vt:lpstr>
      <vt:lpstr>So many technologies!</vt:lpstr>
      <vt:lpstr>So many technologies!</vt:lpstr>
      <vt:lpstr>The Path of Learning </vt:lpstr>
      <vt:lpstr>You can’t learn what you think you already know  “It is impossible for a man to learn what he thinks he already knows.”  - Epictetus, Discourses, Book II, ch. 17</vt:lpstr>
      <vt:lpstr>Nothing comes easy. As students, you face three  HUGE obstacles.</vt:lpstr>
      <vt:lpstr>Obstacle #1: The Great Confusion</vt:lpstr>
      <vt:lpstr>Obstacle #2: The Great Doubt  </vt:lpstr>
      <vt:lpstr>Obstacle #3: The Great Distance</vt:lpstr>
      <vt:lpstr>Learning Can Be Frustrating</vt:lpstr>
      <vt:lpstr>Celebrate your success</vt:lpstr>
      <vt:lpstr>Google Fu: The Most Important Skill of All</vt:lpstr>
      <vt:lpstr>Course Structure </vt:lpstr>
      <vt:lpstr>Daily Schedule</vt:lpstr>
      <vt:lpstr>Prework </vt:lpstr>
      <vt:lpstr>Software Checklist</vt:lpstr>
      <vt:lpstr>Accounts Checklist</vt:lpstr>
      <vt:lpstr>The Modern Web</vt:lpstr>
      <vt:lpstr>What Exactly Is Full-Stack Development?</vt:lpstr>
      <vt:lpstr>Full-Stack Development</vt:lpstr>
      <vt:lpstr>The “Magic” of YouTube</vt:lpstr>
      <vt:lpstr>Full-Stack Development </vt:lpstr>
      <vt:lpstr>&gt; Terminal </vt:lpstr>
      <vt:lpstr>Intro to Console/Terminal</vt:lpstr>
      <vt:lpstr>&gt; Intro to Console</vt:lpstr>
      <vt:lpstr>Quiz - Console Commands</vt:lpstr>
      <vt:lpstr>Console Utilities</vt:lpstr>
      <vt:lpstr>Activity:  Console Commands</vt:lpstr>
      <vt:lpstr>Activity: Console Commands</vt:lpstr>
      <vt:lpstr>Activity: Console Commands</vt:lpstr>
      <vt:lpstr>Intro to Console: Discuss with Neighbors  </vt:lpstr>
      <vt:lpstr>Hello, HTML</vt:lpstr>
      <vt:lpstr>&lt;title&gt;Intro to HTML&lt;/title&gt;</vt:lpstr>
      <vt:lpstr>&lt;html&gt;Intro to HTML&lt;/html&gt;</vt:lpstr>
      <vt:lpstr>Activity:  Intro to HTML</vt:lpstr>
      <vt:lpstr> Activity: Intro to HTML</vt:lpstr>
      <vt:lpstr>&lt;title&gt;Intro to HTML&lt;/title&gt; </vt:lpstr>
      <vt:lpstr>Next Class</vt:lpstr>
      <vt:lpstr>Homework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Spencer Shadley</cp:lastModifiedBy>
  <cp:revision>153</cp:revision>
  <dcterms:modified xsi:type="dcterms:W3CDTF">2019-11-09T23:49:36Z</dcterms:modified>
</cp:coreProperties>
</file>